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747775"/>
          </p15:clr>
        </p15:guide>
      </p15:sldGuideLst>
    </p:ext>
    <p:ext uri="GoogleSlidesCustomDataVersion2">
      <go:slidesCustomData xmlns:go="http://customooxmlschemas.google.com/" r:id="rId22" roundtripDataSignature="AMtx7miEoxfDx/lyEefZlgVhQBPyMVFl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freeagent.com/hc/en-gb/p/getting-started/"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ttle.co.uk/eligibilit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We know that sharing your numbers with us regularly can feel like an extra task you could do without - but there’s a good reason why we ask you to do this.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Having access to your most up-to-date figures means we can give you the right advice at the right time, and ultimately help you make the best decisions for your business.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FreeAgent is a great tool for helping with accounting and bookkeeping tasks, securely </a:t>
            </a:r>
            <a:r>
              <a:rPr b="1" lang="en-GB">
                <a:solidFill>
                  <a:schemeClr val="dk1"/>
                </a:solidFill>
              </a:rPr>
              <a:t>storing financial data</a:t>
            </a:r>
            <a:r>
              <a:rPr lang="en-GB">
                <a:solidFill>
                  <a:schemeClr val="dk1"/>
                </a:solidFill>
              </a:rPr>
              <a:t> and </a:t>
            </a:r>
            <a:r>
              <a:rPr b="1" lang="en-GB">
                <a:solidFill>
                  <a:schemeClr val="dk1"/>
                </a:solidFill>
              </a:rPr>
              <a:t>automating recurring activities</a:t>
            </a:r>
            <a:r>
              <a:rPr lang="en-GB">
                <a:solidFill>
                  <a:schemeClr val="dk1"/>
                </a:solidFill>
              </a:rPr>
              <a:t>, such as </a:t>
            </a:r>
            <a:r>
              <a:rPr b="1" lang="en-GB">
                <a:solidFill>
                  <a:schemeClr val="dk1"/>
                </a:solidFill>
              </a:rPr>
              <a:t>invoicing, payroll, reporting</a:t>
            </a:r>
            <a:r>
              <a:rPr lang="en-GB">
                <a:solidFill>
                  <a:schemeClr val="dk1"/>
                </a:solidFill>
              </a:rPr>
              <a:t> and </a:t>
            </a:r>
            <a:r>
              <a:rPr b="1" lang="en-GB">
                <a:solidFill>
                  <a:schemeClr val="dk1"/>
                </a:solidFill>
              </a:rPr>
              <a:t>tax returns.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Expenses </a:t>
            </a:r>
            <a:br>
              <a:rPr b="1" i="1" lang="en-GB">
                <a:solidFill>
                  <a:schemeClr val="dk1"/>
                </a:solidFill>
              </a:rPr>
            </a:br>
            <a:r>
              <a:rPr i="1" lang="en-GB">
                <a:solidFill>
                  <a:schemeClr val="dk1"/>
                </a:solidFill>
              </a:rPr>
              <a:t>Record expenses and track your business costs and expenses easily while you’re on the go.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With FreeAgent you can track bank payments and out-of-pocket expenses so that recording expenses doesn’t fall behind. More specifically, with FreeAgent you can:</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Track business costs and expenses quickly and easily</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Record out-of-pocket expenses while you’re on the go</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Keep track of supplier invoices and accounts payable status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Track employee expenses with flexible reporting</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See your tax liabilities update in real time based on the expense data you enter</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Record mileage claims on the go using HMRC’s allowable rates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 can even set up automatically recurring expenses so that you don’t have to worry about entering them every time. </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As we’ll see, expenses as a feature is powered by the FreeAgent mobile app. We’ll dive into that next.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Mobile app</a:t>
            </a:r>
            <a:br>
              <a:rPr b="1" i="1" lang="en-GB">
                <a:solidFill>
                  <a:schemeClr val="dk1"/>
                </a:solidFill>
              </a:rPr>
            </a:br>
            <a:r>
              <a:rPr i="1" lang="en-GB">
                <a:solidFill>
                  <a:schemeClr val="dk1"/>
                </a:solidFill>
              </a:rPr>
              <a:t>FreeAgent’s mobile app and Open Banking technology give you a clear view of your cashflow, bank balances, tax deadlines and more. Available on iOS App Store or Google Play Store.</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 don’t have to download many different apps for each feature you need like other accounting app providers do. This is a big difference between FreeAgent and what else is out there. Their mobile app is easy and quite accessible. It’s all in one place: you submit information, scan receipts, explain a transaction or simply have a look at your account overview any time you want. Unsurprisingly, the FreeAgent mobile app won the 2021 ICB Luca Awards Client App of the Year. If you can use your internet banking app on your phone, you can use FreeAgent.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Some of the benefits of the mobile app include:</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snap photos of your receipts and create expenses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send and manage invoices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track time on your phone and create timeslips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get tax timeline notifications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i="1" lang="en-GB">
                <a:solidFill>
                  <a:schemeClr val="dk1"/>
                </a:solidFill>
              </a:rPr>
              <a:t>Bank feeds </a:t>
            </a:r>
            <a:br>
              <a:rPr b="1" i="1" lang="en-GB">
                <a:solidFill>
                  <a:schemeClr val="dk1"/>
                </a:solidFill>
              </a:rPr>
            </a:br>
            <a:r>
              <a:rPr i="1" lang="en-GB">
                <a:solidFill>
                  <a:schemeClr val="dk1"/>
                </a:solidFill>
              </a:rPr>
              <a:t>FreeAgent connects to your bank accounts to automatically import your transactions, showing you at a glance your profit and loss in real time, including business insights for better business decisions.</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Once you set up your bank feed, your transactions will flow into your FreeAgent account automatically, making it easy for us, as your accountant, to securely view your business figures from any device.</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Some of the main features and benefits of bank feeds in FreeAgent include:</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Bank feeds are available for all major UK banks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FreeAgent automatically explains new transactions based on previous descriptions to save even more time</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Crystal-clear bank account charts, including aggregated account balances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Support for multi-currency bank accounts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Explain transactions on the go on the FreeAgent mobile app</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Search your transactions easily by description, category or amount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FreeAgent created a quick checklist for new clients to go through to familiarise themselves with the app. This is particularly useful because it gives us a chance to show you that the product is easy and very straightforward. Many of the actions on this checklist are all about creating automations, saving you time already from day one of using FreeAgent. These are essential steps to get started with FreeAgent, but it won’t take us long if you’d like to go through it today.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 Connect your bank account</a:t>
            </a:r>
            <a:br>
              <a:rPr lang="en-GB">
                <a:solidFill>
                  <a:schemeClr val="dk1"/>
                </a:solidFill>
              </a:rPr>
            </a:br>
            <a:r>
              <a:rPr i="1" lang="en-GB">
                <a:solidFill>
                  <a:schemeClr val="dk1"/>
                </a:solidFill>
              </a:rPr>
              <a:t>If you connect to your online bank account, FreeAgent will automatically import your transactions every day, so that you can see everything all in one place, for example on the mobile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Download the mobile app (iOS App Store or Google Play Store)</a:t>
            </a:r>
            <a:br>
              <a:rPr lang="en-GB">
                <a:solidFill>
                  <a:schemeClr val="dk1"/>
                </a:solidFill>
              </a:rPr>
            </a:br>
            <a:r>
              <a:rPr i="1" lang="en-GB">
                <a:solidFill>
                  <a:schemeClr val="dk1"/>
                </a:solidFill>
              </a:rPr>
              <a:t>Try the app for yourself, it’s easy to use and familiar to other apps you already use every day. If you can work your online banking app, you’ll able to work out the FreeAgent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 Explain your transactions</a:t>
            </a:r>
            <a:br>
              <a:rPr lang="en-GB">
                <a:solidFill>
                  <a:schemeClr val="dk1"/>
                </a:solidFill>
              </a:rPr>
            </a:br>
            <a:r>
              <a:rPr i="1" lang="en-GB">
                <a:solidFill>
                  <a:schemeClr val="dk1"/>
                </a:solidFill>
              </a:rPr>
              <a:t>Once you explained a couple of transactions, powered by AI, Freeagent will automatically categorise transactions, so you won’t have to spend much more time on this.</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a:t>
            </a:r>
            <a:r>
              <a:rPr b="1" lang="en-GB">
                <a:solidFill>
                  <a:schemeClr val="dk1"/>
                </a:solidFill>
              </a:rPr>
              <a:t>  Send your first invoice</a:t>
            </a:r>
            <a:br>
              <a:rPr b="1" lang="en-GB">
                <a:solidFill>
                  <a:schemeClr val="dk1"/>
                </a:solidFill>
              </a:rPr>
            </a:br>
            <a:r>
              <a:rPr i="1" lang="en-GB">
                <a:solidFill>
                  <a:schemeClr val="dk1"/>
                </a:solidFill>
              </a:rPr>
              <a:t>Choose a theme, add your logo, fill in the details, add a one-click payment link and then send the invoice to your client - done in just a couple of clicks. You can even invoice while you’re on the go with the FreeAgent mobile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lang="en-GB">
                <a:solidFill>
                  <a:schemeClr val="dk1"/>
                </a:solidFill>
              </a:rPr>
              <a:t>✅  Add an expense</a:t>
            </a:r>
            <a:br>
              <a:rPr b="1" lang="en-GB">
                <a:solidFill>
                  <a:schemeClr val="dk1"/>
                </a:solidFill>
              </a:rPr>
            </a:br>
            <a:r>
              <a:rPr i="1" lang="en-GB">
                <a:solidFill>
                  <a:schemeClr val="dk1"/>
                </a:solidFill>
              </a:rPr>
              <a:t>You can use the FreeAgent mobile app to snap receipts and record out-of-pocket expenses while you’re out and about, or scan your receipts and store the information there for you to deal with later. </a:t>
            </a:r>
            <a:endParaRPr i="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For more details and step-by-step guides, </a:t>
            </a:r>
            <a:r>
              <a:rPr lang="en-GB" u="sng">
                <a:solidFill>
                  <a:srgbClr val="1155CC"/>
                </a:solidFill>
                <a:hlinkClick r:id="rId2">
                  <a:extLst>
                    <a:ext uri="{A12FA001-AC4F-418D-AE19-62706E023703}">
                      <ahyp:hlinkClr val="tx"/>
                    </a:ext>
                  </a:extLst>
                </a:hlinkClick>
              </a:rPr>
              <a:t>read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100"/>
              </a:spcAft>
              <a:buClr>
                <a:schemeClr val="dk1"/>
              </a:buClr>
              <a:buSzPts val="1100"/>
              <a:buFont typeface="Arial"/>
              <a:buNone/>
            </a:pPr>
            <a:r>
              <a:rPr lang="en-GB">
                <a:solidFill>
                  <a:schemeClr val="dk1"/>
                </a:solidFill>
              </a:rPr>
              <a:t>You could get FreeAgent for free while you retain a business bank account with NatWest, Royal Bank of Scotland or Ulster Bank, or make at least one transaction a month through a Mettle bank account. Optional add-ons may be chargeable.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lang="en-GB">
                <a:solidFill>
                  <a:schemeClr val="dk1"/>
                </a:solidFill>
              </a:rPr>
              <a:t>What’s Mettle?</a:t>
            </a:r>
            <a:endParaRPr b="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Mettle is the free mobile business account by NatWest that provides small businesses and self-starters with the resources they need to start, run and grow their business.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Mettle is completely free and you can apply in minutes. </a:t>
            </a:r>
            <a:r>
              <a:rPr lang="en-GB" u="sng">
                <a:solidFill>
                  <a:srgbClr val="1155CC"/>
                </a:solidFill>
                <a:hlinkClick r:id="rId2">
                  <a:extLst>
                    <a:ext uri="{A12FA001-AC4F-418D-AE19-62706E023703}">
                      <ahyp:hlinkClr val="tx"/>
                    </a:ext>
                  </a:extLst>
                </a:hlinkClick>
              </a:rPr>
              <a:t>Check if you’re eligible for a Mettle account.</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lang="en-GB">
                <a:solidFill>
                  <a:schemeClr val="dk1"/>
                </a:solidFill>
              </a:rPr>
              <a:t>The offer with FreeAgent</a:t>
            </a:r>
            <a:endParaRPr b="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Mettle by NatWest customers can access FreeAgent for free. For as long as Mettle is your primary business account in FreeAgent. Optional add-ons, such as Amazon and Smart Capture, incur a small monthly cost.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FreeAgent created a quick checklist for Mettle clients to go through to familiarise themselves with the app. This is particularly useful because it gives us a chance to show you that the product is easy and very straightforward. These are essential steps to get started with Mettle and FreeAgent, but it won’t take us long if you’d like to go through it today.</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Download the app from the iOS App Store or the Google Play Store or apply online.</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Go through the Mettle account application process. It should only take a few minutes.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 Let us know your account number and sort code once your Mettle account is open and we’ll take care of setting up your free FreeAgent account.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There are a number of great apps out there, so why are we recommending FreeAgent?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FreeAgent is an </a:t>
            </a:r>
            <a:r>
              <a:rPr b="1" lang="en-GB">
                <a:solidFill>
                  <a:schemeClr val="dk1"/>
                </a:solidFill>
              </a:rPr>
              <a:t>award-winning accounting app</a:t>
            </a:r>
            <a:r>
              <a:rPr lang="en-GB">
                <a:solidFill>
                  <a:schemeClr val="dk1"/>
                </a:solidFill>
              </a:rPr>
              <a:t> designed specifically to help small businesses. It helps you stay on top of your finances and work more productively with us. It is </a:t>
            </a:r>
            <a:r>
              <a:rPr b="1" lang="en-GB">
                <a:solidFill>
                  <a:schemeClr val="dk1"/>
                </a:solidFill>
              </a:rPr>
              <a:t>specifically</a:t>
            </a:r>
            <a:r>
              <a:rPr lang="en-GB">
                <a:solidFill>
                  <a:schemeClr val="dk1"/>
                </a:solidFill>
              </a:rPr>
              <a:t> designed to </a:t>
            </a:r>
            <a:r>
              <a:rPr b="1" lang="en-GB">
                <a:solidFill>
                  <a:schemeClr val="dk1"/>
                </a:solidFill>
              </a:rPr>
              <a:t>fit the needs of businesses like yours</a:t>
            </a:r>
            <a:r>
              <a:rPr lang="en-GB">
                <a:solidFill>
                  <a:schemeClr val="dk1"/>
                </a:solidFill>
              </a:rPr>
              <a:t> and is </a:t>
            </a:r>
            <a:r>
              <a:rPr b="1" lang="en-GB">
                <a:solidFill>
                  <a:schemeClr val="dk1"/>
                </a:solidFill>
              </a:rPr>
              <a:t>easier and friendlier</a:t>
            </a:r>
            <a:r>
              <a:rPr lang="en-GB">
                <a:solidFill>
                  <a:schemeClr val="dk1"/>
                </a:solidFill>
              </a:rPr>
              <a:t> to use than other accounting software available in the market which have overly complex features that might not be useful to you.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a:t>
            </a:r>
            <a:r>
              <a:rPr b="1" lang="en-GB">
                <a:solidFill>
                  <a:schemeClr val="dk1"/>
                </a:solidFill>
              </a:rPr>
              <a:t>ver 150,000 UK small businesses already use FreeAgent</a:t>
            </a:r>
            <a:r>
              <a:rPr lang="en-GB">
                <a:solidFill>
                  <a:schemeClr val="dk1"/>
                </a:solidFill>
              </a:rPr>
              <a:t>, with many reviewers on </a:t>
            </a:r>
            <a:r>
              <a:rPr b="1" lang="en-GB">
                <a:solidFill>
                  <a:schemeClr val="dk1"/>
                </a:solidFill>
              </a:rPr>
              <a:t>Trustpilot </a:t>
            </a:r>
            <a:r>
              <a:rPr lang="en-GB">
                <a:solidFill>
                  <a:schemeClr val="dk1"/>
                </a:solidFill>
              </a:rPr>
              <a:t>mentioning how easy it is to set up. They also have great customer support if you ever get stuck. There are </a:t>
            </a:r>
            <a:r>
              <a:rPr b="1" lang="en-GB">
                <a:solidFill>
                  <a:schemeClr val="dk1"/>
                </a:solidFill>
              </a:rPr>
              <a:t>hundreds of reviews </a:t>
            </a:r>
            <a:r>
              <a:rPr lang="en-GB">
                <a:solidFill>
                  <a:schemeClr val="dk1"/>
                </a:solidFill>
              </a:rPr>
              <a:t>about FreeAgent on Trustpilot, so I encourage you to take a look and read about the experiences of others in a similar position.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On the slide, you can also see a couple of the recent </a:t>
            </a:r>
            <a:r>
              <a:rPr b="1" lang="en-GB">
                <a:solidFill>
                  <a:schemeClr val="dk1"/>
                </a:solidFill>
              </a:rPr>
              <a:t>awards FreeAgent has won</a:t>
            </a:r>
            <a:r>
              <a:rPr lang="en-GB">
                <a:solidFill>
                  <a:schemeClr val="dk1"/>
                </a:solidFill>
              </a:rPr>
              <a:t> over the years. Many of them are about the mobile app which, as we’ll explain more later, is a great asset. </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Voted the UK's #1 bookkeeping software for small businesses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Top Product 2021 and 2020 AccountingWEB Software Awards: Data &amp; Expense Management Software and SME Accounting / Bookkeeping Software</a:t>
            </a:r>
            <a:endParaRPr>
              <a:solidFill>
                <a:schemeClr val="dk1"/>
              </a:solidFill>
            </a:endParaRPr>
          </a:p>
          <a:p>
            <a:pPr indent="0" lvl="0" marL="0" rtl="0" algn="l">
              <a:lnSpc>
                <a:spcPct val="100000"/>
              </a:lnSpc>
              <a:spcBef>
                <a:spcPts val="11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0000"/>
              </a:lnSpc>
              <a:spcBef>
                <a:spcPts val="0"/>
              </a:spcBef>
              <a:spcAft>
                <a:spcPts val="0"/>
              </a:spcAft>
              <a:buClr>
                <a:schemeClr val="dk1"/>
              </a:buClr>
              <a:buSzPts val="1100"/>
              <a:buChar char="●"/>
            </a:pPr>
            <a:r>
              <a:rPr b="1" lang="en-GB">
                <a:solidFill>
                  <a:schemeClr val="dk1"/>
                </a:solidFill>
              </a:rPr>
              <a:t>Best match for you</a:t>
            </a:r>
            <a:r>
              <a:rPr lang="en-GB">
                <a:solidFill>
                  <a:schemeClr val="dk1"/>
                </a:solidFill>
              </a:rPr>
              <a:t> → designed for small businesses to nail the daily admin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Easy-to-use app</a:t>
            </a:r>
            <a:r>
              <a:rPr lang="en-GB">
                <a:solidFill>
                  <a:schemeClr val="dk1"/>
                </a:solidFill>
              </a:rPr>
              <a:t> → if you can use your internet banking, you can use FreeAgent!</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Data ownership </a:t>
            </a:r>
            <a:r>
              <a:rPr lang="en-GB">
                <a:solidFill>
                  <a:schemeClr val="dk1"/>
                </a:solidFill>
              </a:rPr>
              <a:t>→ you have full ownership of your data in FreeAgent</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FreeAgent also includes…</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b="1" lang="en-GB">
                <a:solidFill>
                  <a:schemeClr val="dk1"/>
                </a:solidFill>
              </a:rPr>
              <a:t>Mobile app </a:t>
            </a:r>
            <a:r>
              <a:rPr lang="en-GB">
                <a:solidFill>
                  <a:schemeClr val="dk1"/>
                </a:solidFill>
              </a:rPr>
              <a:t>→ accessible, friendly, useful on the go</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Support </a:t>
            </a:r>
            <a:r>
              <a:rPr lang="en-GB">
                <a:solidFill>
                  <a:schemeClr val="dk1"/>
                </a:solidFill>
              </a:rPr>
              <a:t>→ award-winning customer support, if there’s ever any issues with the technology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Next, let’s focus on the functionality. We’ll take you through the main features you might find of interest: invoices, Tax Timeline and Cashflow and then, we’ll head onto project management, expenses, the mobile app and bank feeds. This should give you an overview of FreeAgent and why we think this would be a good fit for you compared to what else is out there. </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Invoices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Tax Timeline</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Cashflow</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Project Management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Expenses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Mobile app</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Bank feeds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Invoices</a:t>
            </a:r>
            <a:br>
              <a:rPr b="1" i="1" lang="en-GB">
                <a:solidFill>
                  <a:schemeClr val="dk1"/>
                </a:solidFill>
              </a:rPr>
            </a:br>
            <a:r>
              <a:rPr i="1" lang="en-GB">
                <a:solidFill>
                  <a:schemeClr val="dk1"/>
                </a:solidFill>
              </a:rPr>
              <a:t>Send invoices and payment reminders automatically and get paid faster with online invoice payments.</a:t>
            </a:r>
            <a:endParaRPr i="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FreeAgent gives you great flexibility when it comes to invoicing. You can customise the design of your invoices, set up payment reminders and share payment links directly with your customers.  If you have any late paying customers who you need to chase, you can see their details quickly and easily in your invoice timeline and the moble app lets you create, send and manage your invoices from anywhere.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Tax Timeline</a:t>
            </a:r>
            <a:br>
              <a:rPr b="1" i="1" lang="en-GB">
                <a:solidFill>
                  <a:schemeClr val="dk1"/>
                </a:solidFill>
              </a:rPr>
            </a:br>
            <a:r>
              <a:rPr i="1" lang="en-GB">
                <a:solidFill>
                  <a:schemeClr val="dk1"/>
                </a:solidFill>
              </a:rPr>
              <a:t>Explore a calendar overview of the important tax dates and payments for your business. Never miss a deadline again.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Your personalised Tax Timeline </a:t>
            </a:r>
            <a:r>
              <a:rPr lang="en-GB">
                <a:solidFill>
                  <a:srgbClr val="181A1B"/>
                </a:solidFill>
              </a:rPr>
              <a:t>gives you a calendar overview of the important tax dates and payments for you and your business. It’</a:t>
            </a:r>
            <a:r>
              <a:rPr lang="en-GB">
                <a:solidFill>
                  <a:schemeClr val="dk1"/>
                </a:solidFill>
              </a:rPr>
              <a:t>s based on the accounting dates and VAT return dates in your VAT settings. The items on the Tax Timeline will automatically update when something has been filed, marked as filed or paid off.</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File a tax return</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Mark a liability as paid</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Filter through filed/paid and upcoming payments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Note: this is only available for clients with level 7 or above.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lang="en-GB">
                <a:solidFill>
                  <a:schemeClr val="dk1"/>
                </a:solidFill>
              </a:rPr>
              <a:t>Cashflow</a:t>
            </a:r>
            <a:br>
              <a:rPr b="1" lang="en-GB">
                <a:solidFill>
                  <a:schemeClr val="dk1"/>
                </a:solidFill>
              </a:rPr>
            </a:br>
            <a:r>
              <a:rPr i="1" lang="en-GB">
                <a:solidFill>
                  <a:schemeClr val="dk1"/>
                </a:solidFill>
              </a:rPr>
              <a:t>A short-term cashflow forecast automatically updated using the data in your FreeAgent account. Also, get alerts of any cashflow issues with an early warning system. </a:t>
            </a:r>
            <a:endParaRPr i="1">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Get a short-term cashflow forecast that’s automatically updated using the data in your FreeAgent account</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Edit events manually to create your own custom cashflow scenarios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Get alerted to any cashflow issues on the horizon with an early warning system</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Know what action to take with smart suggestions to guide you through any shortfalls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Send quick invoice reminders from the Cashflow dashboard</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Export your Cashflow report as a CSV or PDF</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Cashflow also provides smart suggestions beside your projection. These include actions such as chasing an overdue invoice or paying an upcoming bill.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Project Management</a:t>
            </a:r>
            <a:br>
              <a:rPr b="1" i="1" lang="en-GB">
                <a:solidFill>
                  <a:schemeClr val="dk1"/>
                </a:solidFill>
              </a:rPr>
            </a:br>
            <a:r>
              <a:rPr i="1" lang="en-GB">
                <a:solidFill>
                  <a:schemeClr val="dk1"/>
                </a:solidFill>
              </a:rPr>
              <a:t>Set up and keep track of a new project to have clear visibility of your project as a whole, including profitability, estimates, tasks, time slips and expenses.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When you're working on a project, keeping track of everything can be tricky. With projects in FreeAgent, all your activity is all in one place so you can have clear visibility of your project as a whole.</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Once your project is set up, build a list of tasks and track both billable and non-billable time against each task. By linking time sheets, invoices, and expenses to your project, you can see how many hours you've worked, how much you've been paid, and how much you've spent. Using this information, FreeAgent builds up a real-time view of your project's profitability.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lide Gradient 005">
  <p:cSld name="TITLE_2">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8"/>
          <p:cNvSpPr txBox="1"/>
          <p:nvPr>
            <p:ph type="ctrTitle"/>
          </p:nvPr>
        </p:nvSpPr>
        <p:spPr>
          <a:xfrm>
            <a:off x="540000" y="1891798"/>
            <a:ext cx="8064000" cy="7263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8"/>
          <p:cNvSpPr txBox="1"/>
          <p:nvPr>
            <p:ph idx="1" type="subTitle"/>
          </p:nvPr>
        </p:nvSpPr>
        <p:spPr>
          <a:xfrm>
            <a:off x="540000" y="2655911"/>
            <a:ext cx="8049600" cy="3411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1600"/>
              <a:buNone/>
              <a:defRPr sz="2400">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2" name="Google Shape;12;p18"/>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lists">
  <p:cSld name="BLANK_1_2_1_1">
    <p:bg>
      <p:bgPr>
        <a:solidFill>
          <a:schemeClr val="lt1"/>
        </a:solidFill>
      </p:bgPr>
    </p:bg>
    <p:spTree>
      <p:nvGrpSpPr>
        <p:cNvPr id="53" name="Shape 53"/>
        <p:cNvGrpSpPr/>
        <p:nvPr/>
      </p:nvGrpSpPr>
      <p:grpSpPr>
        <a:xfrm>
          <a:off x="0" y="0"/>
          <a:ext cx="0" cy="0"/>
          <a:chOff x="0" y="0"/>
          <a:chExt cx="0" cy="0"/>
        </a:xfrm>
      </p:grpSpPr>
      <p:sp>
        <p:nvSpPr>
          <p:cNvPr id="54" name="Google Shape;54;p27"/>
          <p:cNvSpPr txBox="1"/>
          <p:nvPr>
            <p:ph type="title"/>
          </p:nvPr>
        </p:nvSpPr>
        <p:spPr>
          <a:xfrm>
            <a:off x="540000" y="608400"/>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27"/>
          <p:cNvSpPr txBox="1"/>
          <p:nvPr>
            <p:ph idx="1" type="body"/>
          </p:nvPr>
        </p:nvSpPr>
        <p:spPr>
          <a:xfrm>
            <a:off x="822025" y="1860550"/>
            <a:ext cx="2042400" cy="2460000"/>
          </a:xfrm>
          <a:prstGeom prst="rect">
            <a:avLst/>
          </a:prstGeom>
          <a:noFill/>
          <a:ln>
            <a:noFill/>
          </a:ln>
        </p:spPr>
        <p:txBody>
          <a:bodyPr anchorCtr="0" anchor="t" bIns="54000" lIns="54000" spcFirstLastPara="1" rIns="54000" wrap="square" tIns="54000">
            <a:sp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6" name="Google Shape;56;p27"/>
          <p:cNvSpPr txBox="1"/>
          <p:nvPr>
            <p:ph idx="2" type="body"/>
          </p:nvPr>
        </p:nvSpPr>
        <p:spPr>
          <a:xfrm>
            <a:off x="3550800" y="1860675"/>
            <a:ext cx="2042400" cy="2460000"/>
          </a:xfrm>
          <a:prstGeom prst="rect">
            <a:avLst/>
          </a:prstGeom>
          <a:noFill/>
          <a:ln>
            <a:noFill/>
          </a:ln>
        </p:spPr>
        <p:txBody>
          <a:bodyPr anchorCtr="0" anchor="t" bIns="54000" lIns="54000" spcFirstLastPara="1" rIns="54000" wrap="square" tIns="54000">
            <a:sp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7" name="Google Shape;57;p27"/>
          <p:cNvSpPr txBox="1"/>
          <p:nvPr>
            <p:ph idx="3" type="body"/>
          </p:nvPr>
        </p:nvSpPr>
        <p:spPr>
          <a:xfrm>
            <a:off x="6358050" y="1860675"/>
            <a:ext cx="2042400" cy="2460000"/>
          </a:xfrm>
          <a:prstGeom prst="rect">
            <a:avLst/>
          </a:prstGeom>
          <a:noFill/>
          <a:ln>
            <a:noFill/>
          </a:ln>
        </p:spPr>
        <p:txBody>
          <a:bodyPr anchorCtr="0" anchor="t" bIns="54000" lIns="54000" spcFirstLastPara="1" rIns="54000" wrap="square" tIns="54000">
            <a:sp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58" name="Google Shape;58;p27"/>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59" name="Google Shape;59;p27"/>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lists">
  <p:cSld name="BLANK_1_2_1_1_1">
    <p:bg>
      <p:bgPr>
        <a:solidFill>
          <a:schemeClr val="lt1"/>
        </a:solidFill>
      </p:bgPr>
    </p:bg>
    <p:spTree>
      <p:nvGrpSpPr>
        <p:cNvPr id="60" name="Shape 60"/>
        <p:cNvGrpSpPr/>
        <p:nvPr/>
      </p:nvGrpSpPr>
      <p:grpSpPr>
        <a:xfrm>
          <a:off x="0" y="0"/>
          <a:ext cx="0" cy="0"/>
          <a:chOff x="0" y="0"/>
          <a:chExt cx="0" cy="0"/>
        </a:xfrm>
      </p:grpSpPr>
      <p:sp>
        <p:nvSpPr>
          <p:cNvPr id="61" name="Google Shape;61;p28"/>
          <p:cNvSpPr txBox="1"/>
          <p:nvPr>
            <p:ph type="title"/>
          </p:nvPr>
        </p:nvSpPr>
        <p:spPr>
          <a:xfrm>
            <a:off x="540000" y="608400"/>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28"/>
          <p:cNvSpPr txBox="1"/>
          <p:nvPr>
            <p:ph idx="1" type="body"/>
          </p:nvPr>
        </p:nvSpPr>
        <p:spPr>
          <a:xfrm>
            <a:off x="826750" y="1860550"/>
            <a:ext cx="3397200" cy="2460000"/>
          </a:xfrm>
          <a:prstGeom prst="rect">
            <a:avLst/>
          </a:prstGeom>
          <a:noFill/>
          <a:ln>
            <a:noFill/>
          </a:ln>
        </p:spPr>
        <p:txBody>
          <a:bodyPr anchorCtr="0" anchor="t" bIns="54000" lIns="54000" spcFirstLastPara="1" rIns="54000" wrap="square" tIns="54000">
            <a:sp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3" name="Google Shape;63;p28"/>
          <p:cNvSpPr txBox="1"/>
          <p:nvPr>
            <p:ph idx="2" type="body"/>
          </p:nvPr>
        </p:nvSpPr>
        <p:spPr>
          <a:xfrm>
            <a:off x="4930650" y="1860550"/>
            <a:ext cx="3397200" cy="2460000"/>
          </a:xfrm>
          <a:prstGeom prst="rect">
            <a:avLst/>
          </a:prstGeom>
          <a:noFill/>
          <a:ln>
            <a:noFill/>
          </a:ln>
        </p:spPr>
        <p:txBody>
          <a:bodyPr anchorCtr="0" anchor="t" bIns="54000" lIns="54000" spcFirstLastPara="1" rIns="54000" wrap="square" tIns="54000">
            <a:sp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64" name="Google Shape;64;p28"/>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65" name="Google Shape;65;p28"/>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1">
  <p:cSld name="BLANK_1_2_1_1_1_2_1">
    <p:bg>
      <p:bgPr>
        <a:solidFill>
          <a:srgbClr val="FFEAE6"/>
        </a:solidFill>
      </p:bgPr>
    </p:bg>
    <p:spTree>
      <p:nvGrpSpPr>
        <p:cNvPr id="66" name="Shape 66"/>
        <p:cNvGrpSpPr/>
        <p:nvPr/>
      </p:nvGrpSpPr>
      <p:grpSpPr>
        <a:xfrm>
          <a:off x="0" y="0"/>
          <a:ext cx="0" cy="0"/>
          <a:chOff x="0" y="0"/>
          <a:chExt cx="0" cy="0"/>
        </a:xfrm>
      </p:grpSpPr>
      <p:sp>
        <p:nvSpPr>
          <p:cNvPr id="67" name="Google Shape;67;p29"/>
          <p:cNvSpPr txBox="1"/>
          <p:nvPr>
            <p:ph type="title"/>
          </p:nvPr>
        </p:nvSpPr>
        <p:spPr>
          <a:xfrm>
            <a:off x="540000" y="646047"/>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68" name="Google Shape;68;p29"/>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69" name="Google Shape;69;p29"/>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p:cSld name="BLANK_1_2_1_1_1_2_2_2">
    <p:bg>
      <p:bgPr>
        <a:noFill/>
      </p:bgPr>
    </p:bg>
    <p:spTree>
      <p:nvGrpSpPr>
        <p:cNvPr id="70" name="Shape 70"/>
        <p:cNvGrpSpPr/>
        <p:nvPr/>
      </p:nvGrpSpPr>
      <p:grpSpPr>
        <a:xfrm>
          <a:off x="0" y="0"/>
          <a:ext cx="0" cy="0"/>
          <a:chOff x="0" y="0"/>
          <a:chExt cx="0" cy="0"/>
        </a:xfrm>
      </p:grpSpPr>
      <p:sp>
        <p:nvSpPr>
          <p:cNvPr id="71" name="Google Shape;71;p30"/>
          <p:cNvSpPr/>
          <p:nvPr/>
        </p:nvSpPr>
        <p:spPr>
          <a:xfrm>
            <a:off x="4572000" y="-44700"/>
            <a:ext cx="4572000" cy="5232900"/>
          </a:xfrm>
          <a:prstGeom prst="rect">
            <a:avLst/>
          </a:prstGeom>
          <a:solidFill>
            <a:srgbClr val="FFEA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30"/>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73" name="Google Shape;73;p30"/>
          <p:cNvSpPr txBox="1"/>
          <p:nvPr>
            <p:ph type="title"/>
          </p:nvPr>
        </p:nvSpPr>
        <p:spPr>
          <a:xfrm>
            <a:off x="540000" y="860532"/>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30"/>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339">
          <p15:clr>
            <a:srgbClr val="E46962"/>
          </p15:clr>
        </p15:guide>
        <p15:guide id="2" pos="2665">
          <p15:clr>
            <a:srgbClr val="E46962"/>
          </p15:clr>
        </p15:guide>
        <p15:guide id="3" pos="3095">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1">
  <p:cSld name="BLANK_1_2_1_1_1_2_2_1_1">
    <p:bg>
      <p:bgPr>
        <a:noFill/>
      </p:bgPr>
    </p:bg>
    <p:spTree>
      <p:nvGrpSpPr>
        <p:cNvPr id="75" name="Shape 75"/>
        <p:cNvGrpSpPr/>
        <p:nvPr/>
      </p:nvGrpSpPr>
      <p:grpSpPr>
        <a:xfrm>
          <a:off x="0" y="0"/>
          <a:ext cx="0" cy="0"/>
          <a:chOff x="0" y="0"/>
          <a:chExt cx="0" cy="0"/>
        </a:xfrm>
      </p:grpSpPr>
      <p:sp>
        <p:nvSpPr>
          <p:cNvPr id="76" name="Google Shape;76;p31"/>
          <p:cNvSpPr/>
          <p:nvPr/>
        </p:nvSpPr>
        <p:spPr>
          <a:xfrm>
            <a:off x="0" y="-44700"/>
            <a:ext cx="4572000" cy="5232900"/>
          </a:xfrm>
          <a:prstGeom prst="rect">
            <a:avLst/>
          </a:prstGeom>
          <a:solidFill>
            <a:srgbClr val="FFEA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1"/>
          <p:cNvSpPr txBox="1"/>
          <p:nvPr>
            <p:ph type="title"/>
          </p:nvPr>
        </p:nvSpPr>
        <p:spPr>
          <a:xfrm>
            <a:off x="5066400" y="867229"/>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8" name="Google Shape;78;p31"/>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79" name="Google Shape;79;p31"/>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2">
  <p:cSld name="BLANK_1_2_1_1_1_2_2_1_2">
    <p:bg>
      <p:bgPr>
        <a:noFill/>
      </p:bgPr>
    </p:bg>
    <p:spTree>
      <p:nvGrpSpPr>
        <p:cNvPr id="80" name="Shape 80"/>
        <p:cNvGrpSpPr/>
        <p:nvPr/>
      </p:nvGrpSpPr>
      <p:grpSpPr>
        <a:xfrm>
          <a:off x="0" y="0"/>
          <a:ext cx="0" cy="0"/>
          <a:chOff x="0" y="0"/>
          <a:chExt cx="0" cy="0"/>
        </a:xfrm>
      </p:grpSpPr>
      <p:sp>
        <p:nvSpPr>
          <p:cNvPr id="81" name="Google Shape;81;p32"/>
          <p:cNvSpPr/>
          <p:nvPr/>
        </p:nvSpPr>
        <p:spPr>
          <a:xfrm>
            <a:off x="0" y="-44700"/>
            <a:ext cx="4572000" cy="5232900"/>
          </a:xfrm>
          <a:prstGeom prst="rect">
            <a:avLst/>
          </a:prstGeom>
          <a:solidFill>
            <a:srgbClr val="F5F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2"/>
          <p:cNvSpPr txBox="1"/>
          <p:nvPr>
            <p:ph type="title"/>
          </p:nvPr>
        </p:nvSpPr>
        <p:spPr>
          <a:xfrm>
            <a:off x="5066400" y="867229"/>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3" name="Google Shape;83;p32"/>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84" name="Google Shape;84;p32"/>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1">
  <p:cSld name="BLANK_1_2_1_1_1_2_2_2_1">
    <p:bg>
      <p:bgPr>
        <a:noFill/>
      </p:bgPr>
    </p:bg>
    <p:spTree>
      <p:nvGrpSpPr>
        <p:cNvPr id="85" name="Shape 85"/>
        <p:cNvGrpSpPr/>
        <p:nvPr/>
      </p:nvGrpSpPr>
      <p:grpSpPr>
        <a:xfrm>
          <a:off x="0" y="0"/>
          <a:ext cx="0" cy="0"/>
          <a:chOff x="0" y="0"/>
          <a:chExt cx="0" cy="0"/>
        </a:xfrm>
      </p:grpSpPr>
      <p:sp>
        <p:nvSpPr>
          <p:cNvPr id="86" name="Google Shape;86;p33"/>
          <p:cNvSpPr/>
          <p:nvPr/>
        </p:nvSpPr>
        <p:spPr>
          <a:xfrm>
            <a:off x="4572000" y="-44700"/>
            <a:ext cx="4572000" cy="5232900"/>
          </a:xfrm>
          <a:prstGeom prst="rect">
            <a:avLst/>
          </a:prstGeom>
          <a:solidFill>
            <a:srgbClr val="F5F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33"/>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88" name="Google Shape;88;p33"/>
          <p:cNvSpPr txBox="1"/>
          <p:nvPr>
            <p:ph type="title"/>
          </p:nvPr>
        </p:nvSpPr>
        <p:spPr>
          <a:xfrm>
            <a:off x="540000" y="860532"/>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33"/>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2665">
          <p15:clr>
            <a:srgbClr val="E46962"/>
          </p15:clr>
        </p15:guide>
        <p15:guide id="2" pos="3095">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1 1">
  <p:cSld name="BLANK_1_2_1_1_1_2_2_2_1_1">
    <p:bg>
      <p:bgPr>
        <a:noFill/>
      </p:bgPr>
    </p:bg>
    <p:spTree>
      <p:nvGrpSpPr>
        <p:cNvPr id="90" name="Shape 90"/>
        <p:cNvGrpSpPr/>
        <p:nvPr/>
      </p:nvGrpSpPr>
      <p:grpSpPr>
        <a:xfrm>
          <a:off x="0" y="0"/>
          <a:ext cx="0" cy="0"/>
          <a:chOff x="0" y="0"/>
          <a:chExt cx="0" cy="0"/>
        </a:xfrm>
      </p:grpSpPr>
      <p:sp>
        <p:nvSpPr>
          <p:cNvPr id="91" name="Google Shape;91;p34"/>
          <p:cNvSpPr/>
          <p:nvPr>
            <p:ph idx="2" type="pic"/>
          </p:nvPr>
        </p:nvSpPr>
        <p:spPr>
          <a:xfrm>
            <a:off x="4572000" y="-98250"/>
            <a:ext cx="4610700" cy="5268900"/>
          </a:xfrm>
          <a:prstGeom prst="rect">
            <a:avLst/>
          </a:prstGeom>
          <a:noFill/>
          <a:ln>
            <a:noFill/>
          </a:ln>
        </p:spPr>
      </p:sp>
      <p:pic>
        <p:nvPicPr>
          <p:cNvPr id="92" name="Google Shape;92;p34"/>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93" name="Google Shape;93;p34"/>
          <p:cNvSpPr txBox="1"/>
          <p:nvPr>
            <p:ph type="title"/>
          </p:nvPr>
        </p:nvSpPr>
        <p:spPr>
          <a:xfrm>
            <a:off x="540000" y="860532"/>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34"/>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2665">
          <p15:clr>
            <a:srgbClr val="E46962"/>
          </p15:clr>
        </p15:guide>
        <p15:guide id="2" pos="3095">
          <p15:clr>
            <a:srgbClr val="E46962"/>
          </p15:clr>
        </p15:guide>
        <p15:guide id="3" pos="28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_1_2_1_1_1_1">
    <p:bg>
      <p:bgPr>
        <a:solidFill>
          <a:schemeClr val="lt1"/>
        </a:solidFill>
      </p:bgPr>
    </p:bg>
    <p:spTree>
      <p:nvGrpSpPr>
        <p:cNvPr id="95" name="Shape 95"/>
        <p:cNvGrpSpPr/>
        <p:nvPr/>
      </p:nvGrpSpPr>
      <p:grpSpPr>
        <a:xfrm>
          <a:off x="0" y="0"/>
          <a:ext cx="0" cy="0"/>
          <a:chOff x="0" y="0"/>
          <a:chExt cx="0" cy="0"/>
        </a:xfrm>
      </p:grpSpPr>
      <p:pic>
        <p:nvPicPr>
          <p:cNvPr id="96" name="Google Shape;96;p35"/>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97" name="Google Shape;97;p35"/>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p:cSld name="BLANK_1_2_1_1_1_2_2">
    <p:bg>
      <p:bgPr>
        <a:noFill/>
      </p:bgPr>
    </p:bg>
    <p:spTree>
      <p:nvGrpSpPr>
        <p:cNvPr id="13" name="Shape 13"/>
        <p:cNvGrpSpPr/>
        <p:nvPr/>
      </p:nvGrpSpPr>
      <p:grpSpPr>
        <a:xfrm>
          <a:off x="0" y="0"/>
          <a:ext cx="0" cy="0"/>
          <a:chOff x="0" y="0"/>
          <a:chExt cx="0" cy="0"/>
        </a:xfrm>
      </p:grpSpPr>
      <p:sp>
        <p:nvSpPr>
          <p:cNvPr id="14" name="Google Shape;14;p19"/>
          <p:cNvSpPr/>
          <p:nvPr/>
        </p:nvSpPr>
        <p:spPr>
          <a:xfrm>
            <a:off x="4572000" y="-44700"/>
            <a:ext cx="4572000" cy="5232900"/>
          </a:xfrm>
          <a:prstGeom prst="rect">
            <a:avLst/>
          </a:prstGeom>
          <a:solidFill>
            <a:srgbClr val="FFEC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p19"/>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16" name="Google Shape;16;p19"/>
          <p:cNvSpPr txBox="1"/>
          <p:nvPr>
            <p:ph type="title"/>
          </p:nvPr>
        </p:nvSpPr>
        <p:spPr>
          <a:xfrm>
            <a:off x="540000" y="860532"/>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9"/>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339">
          <p15:clr>
            <a:srgbClr val="E46962"/>
          </p15:clr>
        </p15:guide>
        <p15:guide id="2" pos="2665">
          <p15:clr>
            <a:srgbClr val="E46962"/>
          </p15:clr>
        </p15:guide>
        <p15:guide id="3" pos="3095">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p:cSld name="TITLE_2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0"/>
          <p:cNvSpPr txBox="1"/>
          <p:nvPr/>
        </p:nvSpPr>
        <p:spPr>
          <a:xfrm>
            <a:off x="540000" y="1804650"/>
            <a:ext cx="8064000" cy="726300"/>
          </a:xfrm>
          <a:prstGeom prst="rect">
            <a:avLst/>
          </a:prstGeom>
          <a:noFill/>
          <a:ln>
            <a:noFill/>
          </a:ln>
        </p:spPr>
        <p:txBody>
          <a:bodyPr anchorCtr="0" anchor="ctr" bIns="54000" lIns="54000" spcFirstLastPara="1" rIns="54000" wrap="square" tIns="540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69BF"/>
              </a:solidFill>
              <a:latin typeface="Arial"/>
              <a:ea typeface="Arial"/>
              <a:cs typeface="Arial"/>
              <a:sym typeface="Arial"/>
            </a:endParaRPr>
          </a:p>
        </p:txBody>
      </p:sp>
      <p:sp>
        <p:nvSpPr>
          <p:cNvPr id="20" name="Google Shape;20;p20"/>
          <p:cNvSpPr txBox="1"/>
          <p:nvPr>
            <p:ph type="title"/>
          </p:nvPr>
        </p:nvSpPr>
        <p:spPr>
          <a:xfrm>
            <a:off x="547200" y="1804650"/>
            <a:ext cx="6948600" cy="760200"/>
          </a:xfrm>
          <a:prstGeom prst="rect">
            <a:avLst/>
          </a:prstGeom>
          <a:noFill/>
          <a:ln>
            <a:noFill/>
          </a:ln>
        </p:spPr>
        <p:txBody>
          <a:bodyPr anchorCtr="0" anchor="ctr" bIns="54000" lIns="54000" spcFirstLastPara="1" rIns="54000" wrap="square" tIns="54000">
            <a:sp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0"/>
          <p:cNvSpPr txBox="1"/>
          <p:nvPr>
            <p:ph idx="1" type="subTitle"/>
          </p:nvPr>
        </p:nvSpPr>
        <p:spPr>
          <a:xfrm>
            <a:off x="540000" y="2680761"/>
            <a:ext cx="8049600" cy="3411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1600"/>
              <a:buNone/>
              <a:defRPr sz="2400">
                <a:solidFill>
                  <a:srgbClr val="0069BF"/>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pic>
        <p:nvPicPr>
          <p:cNvPr id="22" name="Google Shape;22;p20"/>
          <p:cNvPicPr preferRelativeResize="0"/>
          <p:nvPr/>
        </p:nvPicPr>
        <p:blipFill rotWithShape="1">
          <a:blip r:embed="rId3">
            <a:alphaModFix/>
          </a:blip>
          <a:srcRect b="0" l="0" r="0" t="0"/>
          <a:stretch/>
        </p:blipFill>
        <p:spPr>
          <a:xfrm>
            <a:off x="7995700" y="4734175"/>
            <a:ext cx="932674" cy="223075"/>
          </a:xfrm>
          <a:prstGeom prst="rect">
            <a:avLst/>
          </a:prstGeom>
          <a:noFill/>
          <a:ln>
            <a:noFill/>
          </a:ln>
        </p:spPr>
      </p:pic>
      <p:sp>
        <p:nvSpPr>
          <p:cNvPr id="23" name="Google Shape;23;p20"/>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1 1">
  <p:cSld name="BLANK_1_2_1_1_1_2_1_1">
    <p:bg>
      <p:bgPr>
        <a:solidFill>
          <a:srgbClr val="F5F9FF"/>
        </a:solidFill>
      </p:bgPr>
    </p:bg>
    <p:spTree>
      <p:nvGrpSpPr>
        <p:cNvPr id="24" name="Shape 24"/>
        <p:cNvGrpSpPr/>
        <p:nvPr/>
      </p:nvGrpSpPr>
      <p:grpSpPr>
        <a:xfrm>
          <a:off x="0" y="0"/>
          <a:ext cx="0" cy="0"/>
          <a:chOff x="0" y="0"/>
          <a:chExt cx="0" cy="0"/>
        </a:xfrm>
      </p:grpSpPr>
      <p:sp>
        <p:nvSpPr>
          <p:cNvPr id="25" name="Google Shape;25;p21"/>
          <p:cNvSpPr txBox="1"/>
          <p:nvPr>
            <p:ph type="title"/>
          </p:nvPr>
        </p:nvSpPr>
        <p:spPr>
          <a:xfrm>
            <a:off x="540000" y="646047"/>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6" name="Google Shape;26;p21"/>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27" name="Google Shape;27;p21"/>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large copy">
  <p:cSld name="BLANK_1_2_1">
    <p:bg>
      <p:bgPr>
        <a:solidFill>
          <a:schemeClr val="lt1"/>
        </a:solidFill>
      </p:bgPr>
    </p:bg>
    <p:spTree>
      <p:nvGrpSpPr>
        <p:cNvPr id="28" name="Shape 28"/>
        <p:cNvGrpSpPr/>
        <p:nvPr/>
      </p:nvGrpSpPr>
      <p:grpSpPr>
        <a:xfrm>
          <a:off x="0" y="0"/>
          <a:ext cx="0" cy="0"/>
          <a:chOff x="0" y="0"/>
          <a:chExt cx="0" cy="0"/>
        </a:xfrm>
      </p:grpSpPr>
      <p:sp>
        <p:nvSpPr>
          <p:cNvPr id="29" name="Google Shape;29;p22"/>
          <p:cNvSpPr txBox="1"/>
          <p:nvPr>
            <p:ph type="title"/>
          </p:nvPr>
        </p:nvSpPr>
        <p:spPr>
          <a:xfrm>
            <a:off x="540000" y="608400"/>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2"/>
          <p:cNvSpPr txBox="1"/>
          <p:nvPr>
            <p:ph idx="1" type="body"/>
          </p:nvPr>
        </p:nvSpPr>
        <p:spPr>
          <a:xfrm>
            <a:off x="540000" y="1666800"/>
            <a:ext cx="8064000" cy="2874900"/>
          </a:xfrm>
          <a:prstGeom prst="rect">
            <a:avLst/>
          </a:prstGeom>
          <a:noFill/>
          <a:ln>
            <a:noFill/>
          </a:ln>
        </p:spPr>
        <p:txBody>
          <a:bodyPr anchorCtr="0" anchor="t" bIns="54000" lIns="54000" spcFirstLastPara="1" rIns="54000" wrap="square" tIns="540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pic>
        <p:nvPicPr>
          <p:cNvPr id="31" name="Google Shape;31;p22"/>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32" name="Google Shape;32;p22"/>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p:cSld name="BLANK_1_2_1_1_1_2">
    <p:bg>
      <p:bgPr>
        <a:solidFill>
          <a:srgbClr val="FFECC7"/>
        </a:solidFill>
      </p:bgPr>
    </p:bg>
    <p:spTree>
      <p:nvGrpSpPr>
        <p:cNvPr id="33" name="Shape 33"/>
        <p:cNvGrpSpPr/>
        <p:nvPr/>
      </p:nvGrpSpPr>
      <p:grpSpPr>
        <a:xfrm>
          <a:off x="0" y="0"/>
          <a:ext cx="0" cy="0"/>
          <a:chOff x="0" y="0"/>
          <a:chExt cx="0" cy="0"/>
        </a:xfrm>
      </p:grpSpPr>
      <p:sp>
        <p:nvSpPr>
          <p:cNvPr id="34" name="Google Shape;34;p23"/>
          <p:cNvSpPr txBox="1"/>
          <p:nvPr>
            <p:ph type="title"/>
          </p:nvPr>
        </p:nvSpPr>
        <p:spPr>
          <a:xfrm>
            <a:off x="540000" y="646047"/>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5" name="Google Shape;35;p23"/>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36" name="Google Shape;36;p23"/>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p:cSld name="BLANK_1_2_1_1_1_2_2_1">
    <p:bg>
      <p:bgPr>
        <a:noFill/>
      </p:bgPr>
    </p:bg>
    <p:spTree>
      <p:nvGrpSpPr>
        <p:cNvPr id="37" name="Shape 37"/>
        <p:cNvGrpSpPr/>
        <p:nvPr/>
      </p:nvGrpSpPr>
      <p:grpSpPr>
        <a:xfrm>
          <a:off x="0" y="0"/>
          <a:ext cx="0" cy="0"/>
          <a:chOff x="0" y="0"/>
          <a:chExt cx="0" cy="0"/>
        </a:xfrm>
      </p:grpSpPr>
      <p:sp>
        <p:nvSpPr>
          <p:cNvPr id="38" name="Google Shape;38;p24"/>
          <p:cNvSpPr/>
          <p:nvPr/>
        </p:nvSpPr>
        <p:spPr>
          <a:xfrm>
            <a:off x="0" y="-44700"/>
            <a:ext cx="4572000" cy="5232900"/>
          </a:xfrm>
          <a:prstGeom prst="rect">
            <a:avLst/>
          </a:prstGeom>
          <a:solidFill>
            <a:srgbClr val="FFEC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txBox="1"/>
          <p:nvPr>
            <p:ph type="title"/>
          </p:nvPr>
        </p:nvSpPr>
        <p:spPr>
          <a:xfrm>
            <a:off x="5066400" y="867229"/>
            <a:ext cx="35376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40" name="Google Shape;40;p24"/>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41" name="Google Shape;41;p24"/>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2columns">
  <p:cSld name="BLANK_1_2">
    <p:bg>
      <p:bgPr>
        <a:solidFill>
          <a:schemeClr val="lt1"/>
        </a:solidFill>
      </p:bgPr>
    </p:bg>
    <p:spTree>
      <p:nvGrpSpPr>
        <p:cNvPr id="42" name="Shape 42"/>
        <p:cNvGrpSpPr/>
        <p:nvPr/>
      </p:nvGrpSpPr>
      <p:grpSpPr>
        <a:xfrm>
          <a:off x="0" y="0"/>
          <a:ext cx="0" cy="0"/>
          <a:chOff x="0" y="0"/>
          <a:chExt cx="0" cy="0"/>
        </a:xfrm>
      </p:grpSpPr>
      <p:sp>
        <p:nvSpPr>
          <p:cNvPr id="43" name="Google Shape;43;p25"/>
          <p:cNvSpPr txBox="1"/>
          <p:nvPr>
            <p:ph type="title"/>
          </p:nvPr>
        </p:nvSpPr>
        <p:spPr>
          <a:xfrm>
            <a:off x="540000" y="608400"/>
            <a:ext cx="8064000" cy="477600"/>
          </a:xfrm>
          <a:prstGeom prst="rect">
            <a:avLst/>
          </a:prstGeom>
          <a:noFill/>
          <a:ln>
            <a:noFill/>
          </a:ln>
        </p:spPr>
        <p:txBody>
          <a:bodyPr anchorCtr="0" anchor="ctr" bIns="54000" lIns="54000" spcFirstLastPara="1" rIns="54000" wrap="square" tIns="540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5"/>
          <p:cNvSpPr txBox="1"/>
          <p:nvPr>
            <p:ph idx="1" type="body"/>
          </p:nvPr>
        </p:nvSpPr>
        <p:spPr>
          <a:xfrm>
            <a:off x="540000" y="1666800"/>
            <a:ext cx="3827100" cy="2874900"/>
          </a:xfrm>
          <a:prstGeom prst="rect">
            <a:avLst/>
          </a:prstGeom>
          <a:noFill/>
          <a:ln>
            <a:noFill/>
          </a:ln>
        </p:spPr>
        <p:txBody>
          <a:bodyPr anchorCtr="0" anchor="t" bIns="54000" lIns="54000" spcFirstLastPara="1" rIns="54000" wrap="square" tIns="5400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5" name="Google Shape;45;p25"/>
          <p:cNvSpPr txBox="1"/>
          <p:nvPr>
            <p:ph idx="2" type="body"/>
          </p:nvPr>
        </p:nvSpPr>
        <p:spPr>
          <a:xfrm>
            <a:off x="4845900" y="1666800"/>
            <a:ext cx="3827100" cy="2874900"/>
          </a:xfrm>
          <a:prstGeom prst="rect">
            <a:avLst/>
          </a:prstGeom>
          <a:noFill/>
          <a:ln>
            <a:noFill/>
          </a:ln>
        </p:spPr>
        <p:txBody>
          <a:bodyPr anchorCtr="0" anchor="t" bIns="54000" lIns="54000" spcFirstLastPara="1" rIns="54000" wrap="square" tIns="5400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46" name="Google Shape;46;p25"/>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47" name="Google Shape;47;p25"/>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image">
  <p:cSld name="BLANK_1_2_2">
    <p:bg>
      <p:bgPr>
        <a:solidFill>
          <a:schemeClr val="lt1"/>
        </a:solidFill>
      </p:bgPr>
    </p:bg>
    <p:spTree>
      <p:nvGrpSpPr>
        <p:cNvPr id="48" name="Shape 48"/>
        <p:cNvGrpSpPr/>
        <p:nvPr/>
      </p:nvGrpSpPr>
      <p:grpSpPr>
        <a:xfrm>
          <a:off x="0" y="0"/>
          <a:ext cx="0" cy="0"/>
          <a:chOff x="0" y="0"/>
          <a:chExt cx="0" cy="0"/>
        </a:xfrm>
      </p:grpSpPr>
      <p:sp>
        <p:nvSpPr>
          <p:cNvPr id="49" name="Google Shape;49;p26"/>
          <p:cNvSpPr txBox="1"/>
          <p:nvPr>
            <p:ph type="title"/>
          </p:nvPr>
        </p:nvSpPr>
        <p:spPr>
          <a:xfrm>
            <a:off x="540000" y="608400"/>
            <a:ext cx="8064000" cy="477600"/>
          </a:xfrm>
          <a:prstGeom prst="rect">
            <a:avLst/>
          </a:prstGeom>
          <a:noFill/>
          <a:ln>
            <a:noFill/>
          </a:ln>
        </p:spPr>
        <p:txBody>
          <a:bodyPr anchorCtr="0" anchor="ctr" bIns="54000" lIns="54000" spcFirstLastPara="1" rIns="54000" wrap="square" tIns="540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50" name="Google Shape;50;p26"/>
          <p:cNvPicPr preferRelativeResize="0"/>
          <p:nvPr/>
        </p:nvPicPr>
        <p:blipFill rotWithShape="1">
          <a:blip r:embed="rId2">
            <a:alphaModFix/>
          </a:blip>
          <a:srcRect b="0" l="0" r="0" t="0"/>
          <a:stretch/>
        </p:blipFill>
        <p:spPr>
          <a:xfrm>
            <a:off x="7995700" y="4734175"/>
            <a:ext cx="932674" cy="223075"/>
          </a:xfrm>
          <a:prstGeom prst="rect">
            <a:avLst/>
          </a:prstGeom>
          <a:noFill/>
          <a:ln>
            <a:noFill/>
          </a:ln>
        </p:spPr>
      </p:pic>
      <p:sp>
        <p:nvSpPr>
          <p:cNvPr id="51" name="Google Shape;51;p26"/>
          <p:cNvSpPr/>
          <p:nvPr>
            <p:ph idx="2" type="pic"/>
          </p:nvPr>
        </p:nvSpPr>
        <p:spPr>
          <a:xfrm>
            <a:off x="1741500" y="1567775"/>
            <a:ext cx="5661000" cy="2919300"/>
          </a:xfrm>
          <a:prstGeom prst="rect">
            <a:avLst/>
          </a:prstGeom>
          <a:noFill/>
          <a:ln>
            <a:noFill/>
          </a:ln>
        </p:spPr>
      </p:sp>
      <p:sp>
        <p:nvSpPr>
          <p:cNvPr id="52" name="Google Shape;52;p26"/>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692400" y="608400"/>
            <a:ext cx="8064000" cy="477600"/>
          </a:xfrm>
          <a:prstGeom prst="rect">
            <a:avLst/>
          </a:prstGeom>
          <a:noFill/>
          <a:ln>
            <a:noFill/>
          </a:ln>
        </p:spPr>
        <p:txBody>
          <a:bodyPr anchorCtr="0" anchor="ctr" bIns="54000" lIns="54000" spcFirstLastPara="1" rIns="54000" wrap="square" tIns="54000">
            <a:noAutofit/>
          </a:bodyPr>
          <a:lstStyle>
            <a:lvl1pPr lvl="0" marR="0" rtl="0" algn="l">
              <a:lnSpc>
                <a:spcPct val="100000"/>
              </a:lnSpc>
              <a:spcBef>
                <a:spcPts val="0"/>
              </a:spcBef>
              <a:spcAft>
                <a:spcPts val="0"/>
              </a:spcAft>
              <a:buClr>
                <a:srgbClr val="0069BF"/>
              </a:buClr>
              <a:buSzPts val="2800"/>
              <a:buFont typeface="Arial"/>
              <a:buNone/>
              <a:defRPr b="1" i="0" sz="2800" u="none" cap="none" strike="noStrike">
                <a:solidFill>
                  <a:srgbClr val="0069BF"/>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692400" y="1224275"/>
            <a:ext cx="7911600" cy="3379200"/>
          </a:xfrm>
          <a:prstGeom prst="rect">
            <a:avLst/>
          </a:prstGeom>
          <a:noFill/>
          <a:ln>
            <a:noFill/>
          </a:ln>
        </p:spPr>
        <p:txBody>
          <a:bodyPr anchorCtr="0" anchor="t" bIns="54000" lIns="54000" spcFirstLastPara="1" rIns="54000" wrap="square" tIns="54000">
            <a:noAutofit/>
          </a:bodyPr>
          <a:lstStyle>
            <a:lvl1pPr indent="-330200" lvl="0" marL="4572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15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8" name="Google Shape;8;p17"/>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0069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sz="9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0">
          <p15:clr>
            <a:srgbClr val="EA4335"/>
          </p15:clr>
        </p15:guide>
        <p15:guide id="2" pos="5420">
          <p15:clr>
            <a:srgbClr val="EA4335"/>
          </p15:clr>
        </p15:guide>
        <p15:guide id="3" orient="horz" pos="340">
          <p15:clr>
            <a:srgbClr val="EA4335"/>
          </p15:clr>
        </p15:guide>
        <p15:guide id="4" orient="horz" pos="2900">
          <p15:clr>
            <a:srgbClr val="EA4335"/>
          </p15:clr>
        </p15:guide>
        <p15:guide id="5" orient="horz" pos="639">
          <p15:clr>
            <a:srgbClr val="E46962"/>
          </p15:clr>
        </p15:guide>
        <p15:guide id="6" orient="horz" pos="1339">
          <p15:clr>
            <a:srgbClr val="E46962"/>
          </p15:clr>
        </p15:guide>
        <p15:guide id="7" pos="2665">
          <p15:clr>
            <a:srgbClr val="E46962"/>
          </p15:clr>
        </p15:guide>
        <p15:guide id="8" pos="3095">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support.freeagent.com/hc/en-gb/p/getting-started/"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mettle.co.uk/eligibility/"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540000" y="2432300"/>
            <a:ext cx="4302000" cy="12741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4400"/>
              <a:buFont typeface="Arial"/>
              <a:buNone/>
            </a:pPr>
            <a:r>
              <a:rPr b="1" i="0" lang="en-GB" sz="4400" u="none" cap="none" strike="noStrike">
                <a:solidFill>
                  <a:srgbClr val="FFFFFF"/>
                </a:solidFill>
                <a:latin typeface="Arial"/>
                <a:ea typeface="Arial"/>
                <a:cs typeface="Arial"/>
                <a:sym typeface="Arial"/>
              </a:rPr>
              <a:t>Introducing</a:t>
            </a:r>
            <a:endParaRPr b="1" i="0" sz="4400" u="none" cap="none" strike="noStrike">
              <a:solidFill>
                <a:srgbClr val="FFFFFF"/>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4400"/>
              <a:buFont typeface="Arial"/>
              <a:buNone/>
            </a:pPr>
            <a:r>
              <a:rPr b="1" i="0" lang="en-GB" sz="4400" u="none" cap="none" strike="noStrike">
                <a:solidFill>
                  <a:srgbClr val="FFFFFF"/>
                </a:solidFill>
                <a:latin typeface="Arial"/>
                <a:ea typeface="Arial"/>
                <a:cs typeface="Arial"/>
                <a:sym typeface="Arial"/>
              </a:rPr>
              <a:t>FreeAgent</a:t>
            </a:r>
            <a:endParaRPr b="1" i="0" sz="4400" u="none" cap="none" strike="noStrike">
              <a:solidFill>
                <a:srgbClr val="FFFFFF"/>
              </a:solidFill>
              <a:latin typeface="Arial"/>
              <a:ea typeface="Arial"/>
              <a:cs typeface="Arial"/>
              <a:sym typeface="Arial"/>
            </a:endParaRPr>
          </a:p>
        </p:txBody>
      </p:sp>
      <p:sp>
        <p:nvSpPr>
          <p:cNvPr id="103" name="Google Shape;103;p1"/>
          <p:cNvSpPr txBox="1"/>
          <p:nvPr/>
        </p:nvSpPr>
        <p:spPr>
          <a:xfrm>
            <a:off x="564714" y="1970588"/>
            <a:ext cx="30000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800"/>
              <a:buFont typeface="Arial"/>
              <a:buNone/>
            </a:pPr>
            <a:r>
              <a:rPr b="0" i="0" lang="en-GB" sz="1800" u="none" cap="none" strike="noStrike">
                <a:solidFill>
                  <a:srgbClr val="FFFFFF"/>
                </a:solidFill>
                <a:latin typeface="Arial"/>
                <a:ea typeface="Arial"/>
                <a:cs typeface="Arial"/>
                <a:sym typeface="Arial"/>
              </a:rPr>
              <a:t>Welcome aboard</a:t>
            </a:r>
            <a:endParaRPr b="0" i="0" sz="1800" u="none" cap="none" strike="noStrike">
              <a:solidFill>
                <a:srgbClr val="FFFFFF"/>
              </a:solidFill>
              <a:latin typeface="Arial"/>
              <a:ea typeface="Arial"/>
              <a:cs typeface="Arial"/>
              <a:sym typeface="Arial"/>
            </a:endParaRPr>
          </a:p>
        </p:txBody>
      </p:sp>
      <p:pic>
        <p:nvPicPr>
          <p:cNvPr id="104" name="Google Shape;104;p1"/>
          <p:cNvPicPr preferRelativeResize="0"/>
          <p:nvPr/>
        </p:nvPicPr>
        <p:blipFill rotWithShape="1">
          <a:blip r:embed="rId3">
            <a:alphaModFix/>
          </a:blip>
          <a:srcRect b="-5917" l="-1229" r="-1218" t="-3252"/>
          <a:stretch/>
        </p:blipFill>
        <p:spPr>
          <a:xfrm>
            <a:off x="4356975" y="372225"/>
            <a:ext cx="4247027" cy="4740849"/>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149925" y="136675"/>
            <a:ext cx="2605399" cy="1207292"/>
          </a:xfrm>
          <a:prstGeom prst="rect">
            <a:avLst/>
          </a:prstGeom>
          <a:noFill/>
          <a:ln>
            <a:noFill/>
          </a:ln>
        </p:spPr>
      </p:pic>
      <p:sp>
        <p:nvSpPr>
          <p:cNvPr id="106" name="Google Shape;106;p1"/>
          <p:cNvSpPr txBox="1"/>
          <p:nvPr/>
        </p:nvSpPr>
        <p:spPr>
          <a:xfrm>
            <a:off x="564714" y="3782413"/>
            <a:ext cx="30000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800"/>
              <a:buFont typeface="Arial"/>
              <a:buNone/>
            </a:pPr>
            <a:r>
              <a:rPr b="0" i="0" lang="en-GB" sz="1800" u="none" cap="none" strike="noStrike">
                <a:solidFill>
                  <a:srgbClr val="FFFFFF"/>
                </a:solidFill>
                <a:latin typeface="Arial"/>
                <a:ea typeface="Arial"/>
                <a:cs typeface="Arial"/>
                <a:sym typeface="Arial"/>
              </a:rPr>
              <a:t>Month 2024</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94" name="Shape 194"/>
        <p:cNvGrpSpPr/>
        <p:nvPr/>
      </p:nvGrpSpPr>
      <p:grpSpPr>
        <a:xfrm>
          <a:off x="0" y="0"/>
          <a:ext cx="0" cy="0"/>
          <a:chOff x="0" y="0"/>
          <a:chExt cx="0" cy="0"/>
        </a:xfrm>
      </p:grpSpPr>
      <p:sp>
        <p:nvSpPr>
          <p:cNvPr id="195" name="Google Shape;195;p10"/>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The main features that can change your day-to-day</a:t>
            </a:r>
            <a:endParaRPr/>
          </a:p>
        </p:txBody>
      </p:sp>
      <p:sp>
        <p:nvSpPr>
          <p:cNvPr id="197" name="Google Shape;197;p10"/>
          <p:cNvSpPr txBox="1"/>
          <p:nvPr>
            <p:ph idx="4294967295" type="body"/>
          </p:nvPr>
        </p:nvSpPr>
        <p:spPr>
          <a:xfrm>
            <a:off x="945150" y="2309550"/>
            <a:ext cx="3248700" cy="1583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2200">
                <a:solidFill>
                  <a:srgbClr val="0069BF"/>
                </a:solidFill>
              </a:rPr>
              <a:t>Expenses</a:t>
            </a:r>
            <a:endParaRPr b="1" sz="2200">
              <a:solidFill>
                <a:srgbClr val="0069BF"/>
              </a:solidFill>
            </a:endParaRPr>
          </a:p>
          <a:p>
            <a:pPr indent="0" lvl="0" marL="0" rtl="0" algn="l">
              <a:lnSpc>
                <a:spcPct val="100000"/>
              </a:lnSpc>
              <a:spcBef>
                <a:spcPts val="1000"/>
              </a:spcBef>
              <a:spcAft>
                <a:spcPts val="1000"/>
              </a:spcAft>
              <a:buSzPts val="1600"/>
              <a:buNone/>
            </a:pPr>
            <a:r>
              <a:rPr lang="en-GB">
                <a:solidFill>
                  <a:srgbClr val="181A1B"/>
                </a:solidFill>
              </a:rPr>
              <a:t>Record expenses and track your business costs and expenses easily while you’re on the go.</a:t>
            </a:r>
            <a:endParaRPr>
              <a:solidFill>
                <a:srgbClr val="181A1B"/>
              </a:solidFill>
            </a:endParaRPr>
          </a:p>
        </p:txBody>
      </p:sp>
      <p:sp>
        <p:nvSpPr>
          <p:cNvPr id="198" name="Google Shape;198;p10"/>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99" name="Google Shape;199;p10"/>
          <p:cNvPicPr preferRelativeResize="0"/>
          <p:nvPr/>
        </p:nvPicPr>
        <p:blipFill rotWithShape="1">
          <a:blip r:embed="rId3">
            <a:alphaModFix/>
          </a:blip>
          <a:srcRect b="0" l="0" r="0" t="0"/>
          <a:stretch/>
        </p:blipFill>
        <p:spPr>
          <a:xfrm>
            <a:off x="4366750" y="2416727"/>
            <a:ext cx="4154275" cy="182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6"/>
        </a:solidFill>
      </p:bgPr>
    </p:bg>
    <p:spTree>
      <p:nvGrpSpPr>
        <p:cNvPr id="203" name="Shape 203"/>
        <p:cNvGrpSpPr/>
        <p:nvPr/>
      </p:nvGrpSpPr>
      <p:grpSpPr>
        <a:xfrm>
          <a:off x="0" y="0"/>
          <a:ext cx="0" cy="0"/>
          <a:chOff x="0" y="0"/>
          <a:chExt cx="0" cy="0"/>
        </a:xfrm>
      </p:grpSpPr>
      <p:sp>
        <p:nvSpPr>
          <p:cNvPr id="204" name="Google Shape;204;p11"/>
          <p:cNvSpPr/>
          <p:nvPr/>
        </p:nvSpPr>
        <p:spPr>
          <a:xfrm>
            <a:off x="4710325" y="1898725"/>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606400" y="1898725"/>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2800"/>
              <a:buNone/>
            </a:pPr>
            <a:r>
              <a:rPr lang="en-GB"/>
              <a:t>Easy access on-the-go</a:t>
            </a:r>
            <a:endParaRPr/>
          </a:p>
        </p:txBody>
      </p:sp>
      <p:sp>
        <p:nvSpPr>
          <p:cNvPr id="207" name="Google Shape;207;p11"/>
          <p:cNvSpPr txBox="1"/>
          <p:nvPr>
            <p:ph idx="4294967295" type="body"/>
          </p:nvPr>
        </p:nvSpPr>
        <p:spPr>
          <a:xfrm>
            <a:off x="4924375" y="2239350"/>
            <a:ext cx="2094600" cy="20016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a:solidFill>
                  <a:srgbClr val="0069BF"/>
                </a:solidFill>
              </a:rPr>
              <a:t>Bank feeds</a:t>
            </a:r>
            <a:endParaRPr b="1">
              <a:solidFill>
                <a:srgbClr val="0069BF"/>
              </a:solidFill>
            </a:endParaRPr>
          </a:p>
          <a:p>
            <a:pPr indent="0" lvl="0" marL="0" rtl="0" algn="l">
              <a:lnSpc>
                <a:spcPct val="100000"/>
              </a:lnSpc>
              <a:spcBef>
                <a:spcPts val="1000"/>
              </a:spcBef>
              <a:spcAft>
                <a:spcPts val="1000"/>
              </a:spcAft>
              <a:buSzPts val="1600"/>
              <a:buNone/>
            </a:pPr>
            <a:r>
              <a:rPr lang="en-GB" sz="1300">
                <a:solidFill>
                  <a:srgbClr val="181A1B"/>
                </a:solidFill>
              </a:rPr>
              <a:t>FreeAgent connects to your bank accounts to automatically import your transactions, showing you at a glance your profit and loss in real time, including business insights for better business decisions.</a:t>
            </a:r>
            <a:endParaRPr sz="1300">
              <a:solidFill>
                <a:srgbClr val="181A1B"/>
              </a:solidFill>
            </a:endParaRPr>
          </a:p>
        </p:txBody>
      </p:sp>
      <p:sp>
        <p:nvSpPr>
          <p:cNvPr id="208" name="Google Shape;208;p11"/>
          <p:cNvSpPr txBox="1"/>
          <p:nvPr>
            <p:ph idx="4294967295" type="body"/>
          </p:nvPr>
        </p:nvSpPr>
        <p:spPr>
          <a:xfrm>
            <a:off x="820450" y="2239350"/>
            <a:ext cx="2037000" cy="21372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a:solidFill>
                  <a:srgbClr val="0069BF"/>
                </a:solidFill>
              </a:rPr>
              <a:t>Mobile app</a:t>
            </a:r>
            <a:endParaRPr b="1">
              <a:solidFill>
                <a:srgbClr val="0069BF"/>
              </a:solidFill>
            </a:endParaRPr>
          </a:p>
          <a:p>
            <a:pPr indent="0" lvl="0" marL="0" rtl="0" algn="l">
              <a:lnSpc>
                <a:spcPct val="100000"/>
              </a:lnSpc>
              <a:spcBef>
                <a:spcPts val="1000"/>
              </a:spcBef>
              <a:spcAft>
                <a:spcPts val="0"/>
              </a:spcAft>
              <a:buSzPts val="1600"/>
              <a:buNone/>
            </a:pPr>
            <a:r>
              <a:rPr lang="en-GB" sz="1300">
                <a:solidFill>
                  <a:srgbClr val="181A1B"/>
                </a:solidFill>
              </a:rPr>
              <a:t>FreeAgent’s mobile app and Open Banking technology give you a clear view of your cashflow, bank balances, tax deadlines and more. </a:t>
            </a:r>
            <a:endParaRPr sz="1300">
              <a:solidFill>
                <a:srgbClr val="181A1B"/>
              </a:solidFill>
            </a:endParaRPr>
          </a:p>
          <a:p>
            <a:pPr indent="0" lvl="0" marL="0" rtl="0" algn="l">
              <a:lnSpc>
                <a:spcPct val="100000"/>
              </a:lnSpc>
              <a:spcBef>
                <a:spcPts val="1000"/>
              </a:spcBef>
              <a:spcAft>
                <a:spcPts val="1000"/>
              </a:spcAft>
              <a:buSzPts val="1600"/>
              <a:buNone/>
            </a:pPr>
            <a:r>
              <a:rPr lang="en-GB" sz="1300">
                <a:solidFill>
                  <a:srgbClr val="181A1B"/>
                </a:solidFill>
              </a:rPr>
              <a:t>Available on iOS App Store or Google Play Store.</a:t>
            </a:r>
            <a:endParaRPr sz="1300">
              <a:solidFill>
                <a:srgbClr val="181A1B"/>
              </a:solidFill>
            </a:endParaRPr>
          </a:p>
        </p:txBody>
      </p:sp>
      <p:sp>
        <p:nvSpPr>
          <p:cNvPr id="209" name="Google Shape;209;p11"/>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210" name="Google Shape;210;p11"/>
          <p:cNvPicPr preferRelativeResize="0"/>
          <p:nvPr/>
        </p:nvPicPr>
        <p:blipFill rotWithShape="1">
          <a:blip r:embed="rId3">
            <a:alphaModFix/>
          </a:blip>
          <a:srcRect b="0" l="0" r="0" t="0"/>
          <a:stretch/>
        </p:blipFill>
        <p:spPr>
          <a:xfrm>
            <a:off x="3327696" y="1650075"/>
            <a:ext cx="1244298" cy="951451"/>
          </a:xfrm>
          <a:prstGeom prst="rect">
            <a:avLst/>
          </a:prstGeom>
          <a:noFill/>
          <a:ln>
            <a:noFill/>
          </a:ln>
        </p:spPr>
      </p:pic>
      <p:pic>
        <p:nvPicPr>
          <p:cNvPr id="211" name="Google Shape;211;p11"/>
          <p:cNvPicPr preferRelativeResize="0"/>
          <p:nvPr/>
        </p:nvPicPr>
        <p:blipFill rotWithShape="1">
          <a:blip r:embed="rId4">
            <a:alphaModFix/>
          </a:blip>
          <a:srcRect b="0" l="0" r="0" t="0"/>
          <a:stretch/>
        </p:blipFill>
        <p:spPr>
          <a:xfrm>
            <a:off x="6754650" y="1546816"/>
            <a:ext cx="1929626" cy="1157970"/>
          </a:xfrm>
          <a:prstGeom prst="rect">
            <a:avLst/>
          </a:prstGeom>
          <a:noFill/>
          <a:ln>
            <a:noFill/>
          </a:ln>
        </p:spPr>
      </p:pic>
      <p:pic>
        <p:nvPicPr>
          <p:cNvPr id="212" name="Google Shape;212;p11"/>
          <p:cNvPicPr preferRelativeResize="0"/>
          <p:nvPr/>
        </p:nvPicPr>
        <p:blipFill rotWithShape="1">
          <a:blip r:embed="rId5">
            <a:alphaModFix/>
          </a:blip>
          <a:srcRect b="0" l="0" r="0" t="0"/>
          <a:stretch/>
        </p:blipFill>
        <p:spPr>
          <a:xfrm>
            <a:off x="3144460" y="3237250"/>
            <a:ext cx="1085537" cy="951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540000" y="867229"/>
            <a:ext cx="3537600" cy="4776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2800"/>
              <a:buNone/>
            </a:pPr>
            <a:r>
              <a:rPr lang="en-GB"/>
              <a:t>Get started</a:t>
            </a:r>
            <a:endParaRPr/>
          </a:p>
          <a:p>
            <a:pPr indent="0" lvl="0" marL="0" rtl="0" algn="l">
              <a:lnSpc>
                <a:spcPct val="100000"/>
              </a:lnSpc>
              <a:spcBef>
                <a:spcPts val="0"/>
              </a:spcBef>
              <a:spcAft>
                <a:spcPts val="0"/>
              </a:spcAft>
              <a:buSzPts val="2800"/>
              <a:buNone/>
            </a:pPr>
            <a:r>
              <a:rPr lang="en-GB"/>
              <a:t>with FreeAgent</a:t>
            </a:r>
            <a:endParaRPr/>
          </a:p>
        </p:txBody>
      </p:sp>
      <p:sp>
        <p:nvSpPr>
          <p:cNvPr id="218" name="Google Shape;218;p12"/>
          <p:cNvSpPr txBox="1"/>
          <p:nvPr>
            <p:ph idx="4294967295" type="body"/>
          </p:nvPr>
        </p:nvSpPr>
        <p:spPr>
          <a:xfrm>
            <a:off x="540000" y="1753150"/>
            <a:ext cx="3854700" cy="2708100"/>
          </a:xfrm>
          <a:prstGeom prst="rect">
            <a:avLst/>
          </a:prstGeom>
          <a:noFill/>
          <a:ln>
            <a:noFill/>
          </a:ln>
        </p:spPr>
        <p:txBody>
          <a:bodyPr anchorCtr="0" anchor="t" bIns="54000" lIns="54000" spcFirstLastPara="1" rIns="54000" wrap="square" tIns="54000">
            <a:noAutofit/>
          </a:bodyPr>
          <a:lstStyle/>
          <a:p>
            <a:pPr indent="0" lvl="0" marL="0" rtl="0" algn="l">
              <a:lnSpc>
                <a:spcPct val="115000"/>
              </a:lnSpc>
              <a:spcBef>
                <a:spcPts val="0"/>
              </a:spcBef>
              <a:spcAft>
                <a:spcPts val="0"/>
              </a:spcAft>
              <a:buSzPts val="1600"/>
              <a:buNone/>
            </a:pPr>
            <a:r>
              <a:rPr lang="en-GB" sz="1800">
                <a:solidFill>
                  <a:srgbClr val="181A1B"/>
                </a:solidFill>
              </a:rPr>
              <a:t>✅  Connect your bank account</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  Download the mobile app</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(iOS App Store or Google Play Store)</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  Explain your transactions</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  Send your first invoice</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  Add an expense</a:t>
            </a:r>
            <a:endParaRPr sz="1800">
              <a:solidFill>
                <a:srgbClr val="181A1B"/>
              </a:solidFill>
            </a:endParaRPr>
          </a:p>
          <a:p>
            <a:pPr indent="0" lvl="0" marL="0" rtl="0" algn="l">
              <a:lnSpc>
                <a:spcPct val="115000"/>
              </a:lnSpc>
              <a:spcBef>
                <a:spcPts val="0"/>
              </a:spcBef>
              <a:spcAft>
                <a:spcPts val="0"/>
              </a:spcAft>
              <a:buSzPts val="1600"/>
              <a:buNone/>
            </a:pPr>
            <a:r>
              <a:t/>
            </a:r>
            <a:endParaRPr sz="1800">
              <a:solidFill>
                <a:srgbClr val="181A1B"/>
              </a:solidFill>
            </a:endParaRPr>
          </a:p>
          <a:p>
            <a:pPr indent="0" lvl="0" marL="0" rtl="0" algn="l">
              <a:lnSpc>
                <a:spcPct val="115000"/>
              </a:lnSpc>
              <a:spcBef>
                <a:spcPts val="0"/>
              </a:spcBef>
              <a:spcAft>
                <a:spcPts val="0"/>
              </a:spcAft>
              <a:buSzPts val="1600"/>
              <a:buNone/>
            </a:pPr>
            <a:r>
              <a:rPr lang="en-GB" sz="1800">
                <a:solidFill>
                  <a:srgbClr val="181A1B"/>
                </a:solidFill>
              </a:rPr>
              <a:t>For more details, </a:t>
            </a:r>
            <a:r>
              <a:rPr lang="en-GB" sz="1800" u="sng">
                <a:solidFill>
                  <a:schemeClr val="hlink"/>
                </a:solidFill>
                <a:hlinkClick r:id="rId3"/>
              </a:rPr>
              <a:t>read here</a:t>
            </a:r>
            <a:r>
              <a:rPr lang="en-GB" sz="1800">
                <a:solidFill>
                  <a:srgbClr val="181A1B"/>
                </a:solidFill>
              </a:rPr>
              <a:t>.</a:t>
            </a:r>
            <a:endParaRPr sz="1800">
              <a:solidFill>
                <a:srgbClr val="181A1B"/>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81A1B"/>
              </a:solidFill>
            </a:endParaRPr>
          </a:p>
        </p:txBody>
      </p:sp>
      <p:sp>
        <p:nvSpPr>
          <p:cNvPr id="219" name="Google Shape;219;p12"/>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220" name="Google Shape;220;p12"/>
          <p:cNvPicPr preferRelativeResize="0"/>
          <p:nvPr/>
        </p:nvPicPr>
        <p:blipFill rotWithShape="1">
          <a:blip r:embed="rId4">
            <a:alphaModFix/>
          </a:blip>
          <a:srcRect b="0" l="0" r="0" t="0"/>
          <a:stretch/>
        </p:blipFill>
        <p:spPr>
          <a:xfrm>
            <a:off x="4572000" y="575475"/>
            <a:ext cx="4856477" cy="396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ph type="title"/>
          </p:nvPr>
        </p:nvSpPr>
        <p:spPr>
          <a:xfrm>
            <a:off x="4914000" y="618001"/>
            <a:ext cx="3890400" cy="9990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2800"/>
              <a:buNone/>
            </a:pPr>
            <a:r>
              <a:rPr lang="en-GB"/>
              <a:t>You could get FreeAgent for free…</a:t>
            </a:r>
            <a:endParaRPr/>
          </a:p>
        </p:txBody>
      </p:sp>
      <p:sp>
        <p:nvSpPr>
          <p:cNvPr id="226" name="Google Shape;226;p13"/>
          <p:cNvSpPr txBox="1"/>
          <p:nvPr>
            <p:ph idx="4294967295" type="body"/>
          </p:nvPr>
        </p:nvSpPr>
        <p:spPr>
          <a:xfrm>
            <a:off x="4914450" y="1895400"/>
            <a:ext cx="3689700" cy="2708100"/>
          </a:xfrm>
          <a:prstGeom prst="rect">
            <a:avLst/>
          </a:prstGeom>
          <a:noFill/>
          <a:ln>
            <a:noFill/>
          </a:ln>
        </p:spPr>
        <p:txBody>
          <a:bodyPr anchorCtr="0" anchor="t" bIns="54000" lIns="54000" spcFirstLastPara="1" rIns="54000" wrap="square" tIns="54000">
            <a:noAutofit/>
          </a:bodyPr>
          <a:lstStyle/>
          <a:p>
            <a:pPr indent="0" lvl="0" marL="0" rtl="0" algn="l">
              <a:lnSpc>
                <a:spcPct val="115000"/>
              </a:lnSpc>
              <a:spcBef>
                <a:spcPts val="0"/>
              </a:spcBef>
              <a:spcAft>
                <a:spcPts val="0"/>
              </a:spcAft>
              <a:buSzPts val="1600"/>
              <a:buNone/>
            </a:pPr>
            <a:r>
              <a:rPr lang="en-GB" sz="1400">
                <a:solidFill>
                  <a:srgbClr val="181A1B"/>
                </a:solidFill>
              </a:rPr>
              <a:t>You could get FreeAgent for free while you retain a business bank account with </a:t>
            </a:r>
            <a:r>
              <a:rPr b="1" lang="en-GB" sz="1400">
                <a:solidFill>
                  <a:srgbClr val="181A1B"/>
                </a:solidFill>
              </a:rPr>
              <a:t>NatWest</a:t>
            </a:r>
            <a:r>
              <a:rPr lang="en-GB" sz="1400">
                <a:solidFill>
                  <a:srgbClr val="181A1B"/>
                </a:solidFill>
              </a:rPr>
              <a:t>, </a:t>
            </a:r>
            <a:r>
              <a:rPr b="1" lang="en-GB" sz="1400">
                <a:solidFill>
                  <a:srgbClr val="181A1B"/>
                </a:solidFill>
              </a:rPr>
              <a:t>Royal Bank of Scotland</a:t>
            </a:r>
            <a:r>
              <a:rPr lang="en-GB" sz="1400">
                <a:solidFill>
                  <a:srgbClr val="181A1B"/>
                </a:solidFill>
              </a:rPr>
              <a:t> or </a:t>
            </a:r>
            <a:r>
              <a:rPr b="1" lang="en-GB" sz="1400">
                <a:solidFill>
                  <a:srgbClr val="181A1B"/>
                </a:solidFill>
              </a:rPr>
              <a:t>Ulster Bank</a:t>
            </a:r>
            <a:r>
              <a:rPr lang="en-GB" sz="1400">
                <a:solidFill>
                  <a:srgbClr val="181A1B"/>
                </a:solidFill>
              </a:rPr>
              <a:t>, or make at least one transaction a month through a </a:t>
            </a:r>
            <a:r>
              <a:rPr b="1" lang="en-GB" sz="1400">
                <a:solidFill>
                  <a:srgbClr val="181A1B"/>
                </a:solidFill>
              </a:rPr>
              <a:t>Mettle</a:t>
            </a:r>
            <a:r>
              <a:rPr lang="en-GB" sz="1400">
                <a:solidFill>
                  <a:srgbClr val="181A1B"/>
                </a:solidFill>
              </a:rPr>
              <a:t> bank account.*</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rPr lang="en-GB" sz="1000">
                <a:solidFill>
                  <a:srgbClr val="181A1B"/>
                </a:solidFill>
              </a:rPr>
              <a:t>*Optional add-ons may be chargeable.</a:t>
            </a:r>
            <a:endParaRPr sz="1000">
              <a:solidFill>
                <a:srgbClr val="181A1B"/>
              </a:solidFill>
            </a:endParaRPr>
          </a:p>
        </p:txBody>
      </p:sp>
      <p:sp>
        <p:nvSpPr>
          <p:cNvPr id="227" name="Google Shape;227;p13"/>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228" name="Google Shape;228;p13"/>
          <p:cNvPicPr preferRelativeResize="0"/>
          <p:nvPr/>
        </p:nvPicPr>
        <p:blipFill rotWithShape="1">
          <a:blip r:embed="rId3">
            <a:alphaModFix/>
          </a:blip>
          <a:srcRect b="0" l="0" r="0" t="0"/>
          <a:stretch/>
        </p:blipFill>
        <p:spPr>
          <a:xfrm>
            <a:off x="397325" y="1157175"/>
            <a:ext cx="3772200" cy="2829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540000" y="646047"/>
            <a:ext cx="8064000" cy="4776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2800"/>
              <a:buNone/>
            </a:pPr>
            <a:r>
              <a:rPr lang="en-GB"/>
              <a:t>Mettle and FreeAgent for free</a:t>
            </a:r>
            <a:endParaRPr/>
          </a:p>
        </p:txBody>
      </p:sp>
      <p:sp>
        <p:nvSpPr>
          <p:cNvPr id="234" name="Google Shape;234;p14"/>
          <p:cNvSpPr txBox="1"/>
          <p:nvPr>
            <p:ph idx="4294967295" type="body"/>
          </p:nvPr>
        </p:nvSpPr>
        <p:spPr>
          <a:xfrm>
            <a:off x="4703575" y="1306750"/>
            <a:ext cx="3690000" cy="15600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1800">
                <a:solidFill>
                  <a:srgbClr val="0069BF"/>
                </a:solidFill>
              </a:rPr>
              <a:t>What’s Mettle?</a:t>
            </a:r>
            <a:endParaRPr b="1" sz="1800">
              <a:solidFill>
                <a:srgbClr val="0069BF"/>
              </a:solidFill>
            </a:endParaRPr>
          </a:p>
          <a:p>
            <a:pPr indent="0" lvl="0" marL="0" rtl="0" algn="l">
              <a:lnSpc>
                <a:spcPct val="100000"/>
              </a:lnSpc>
              <a:spcBef>
                <a:spcPts val="0"/>
              </a:spcBef>
              <a:spcAft>
                <a:spcPts val="0"/>
              </a:spcAft>
              <a:buSzPts val="1600"/>
              <a:buNone/>
            </a:pPr>
            <a:r>
              <a:rPr lang="en-GB" sz="1400">
                <a:solidFill>
                  <a:srgbClr val="181A1B"/>
                </a:solidFill>
              </a:rPr>
              <a:t>Mettle is the free mobile business account by NatWest that provides small businesses and self-starters with the resources they need to start, run and grow their business. Mettle is completely free and you can apply in minutes. </a:t>
            </a:r>
            <a:r>
              <a:rPr lang="en-GB" sz="1400" u="sng">
                <a:solidFill>
                  <a:schemeClr val="hlink"/>
                </a:solidFill>
                <a:hlinkClick r:id="rId3"/>
              </a:rPr>
              <a:t>Check if you’re eligible for a Mettle account</a:t>
            </a:r>
            <a:r>
              <a:rPr lang="en-GB" sz="1400">
                <a:solidFill>
                  <a:srgbClr val="181A1B"/>
                </a:solidFill>
              </a:rPr>
              <a:t>.</a:t>
            </a:r>
            <a:endParaRPr sz="1400">
              <a:solidFill>
                <a:srgbClr val="181A1B"/>
              </a:solidFill>
            </a:endParaRPr>
          </a:p>
        </p:txBody>
      </p:sp>
      <p:sp>
        <p:nvSpPr>
          <p:cNvPr id="235" name="Google Shape;235;p14"/>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236" name="Google Shape;236;p14"/>
          <p:cNvSpPr txBox="1"/>
          <p:nvPr>
            <p:ph idx="4294967295" type="body"/>
          </p:nvPr>
        </p:nvSpPr>
        <p:spPr>
          <a:xfrm>
            <a:off x="4703575" y="3123675"/>
            <a:ext cx="3690000" cy="12918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1800">
                <a:solidFill>
                  <a:srgbClr val="0069BF"/>
                </a:solidFill>
              </a:rPr>
              <a:t>The offer with FreeAgent</a:t>
            </a:r>
            <a:endParaRPr b="1" sz="1800">
              <a:solidFill>
                <a:srgbClr val="0069BF"/>
              </a:solidFill>
            </a:endParaRPr>
          </a:p>
          <a:p>
            <a:pPr indent="0" lvl="0" marL="0" rtl="0" algn="l">
              <a:lnSpc>
                <a:spcPct val="100000"/>
              </a:lnSpc>
              <a:spcBef>
                <a:spcPts val="0"/>
              </a:spcBef>
              <a:spcAft>
                <a:spcPts val="0"/>
              </a:spcAft>
              <a:buSzPts val="1600"/>
              <a:buNone/>
            </a:pPr>
            <a:r>
              <a:rPr lang="en-GB" sz="1400">
                <a:solidFill>
                  <a:srgbClr val="181A1B"/>
                </a:solidFill>
              </a:rPr>
              <a:t>Mettle by NatWest is a free business bank account for small businesses that gives you access to FreeAgent accounting apps for free.* </a:t>
            </a:r>
            <a:endParaRPr sz="1000">
              <a:solidFill>
                <a:srgbClr val="181A1B"/>
              </a:solidFill>
            </a:endParaRPr>
          </a:p>
        </p:txBody>
      </p:sp>
      <p:sp>
        <p:nvSpPr>
          <p:cNvPr id="237" name="Google Shape;237;p14"/>
          <p:cNvSpPr txBox="1"/>
          <p:nvPr/>
        </p:nvSpPr>
        <p:spPr>
          <a:xfrm>
            <a:off x="4703575" y="4243125"/>
            <a:ext cx="4109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181A1B"/>
                </a:solidFill>
                <a:latin typeface="Arial"/>
                <a:ea typeface="Arial"/>
                <a:cs typeface="Arial"/>
                <a:sym typeface="Arial"/>
              </a:rPr>
              <a:t>*For as long as Mettle is your primary business account in FreeAgent. Optional add-ons may be chargeable.</a:t>
            </a:r>
            <a:endParaRPr b="0" i="0" sz="1000" u="none" cap="none" strike="noStrike">
              <a:solidFill>
                <a:srgbClr val="181A1B"/>
              </a:solidFill>
              <a:latin typeface="Arial"/>
              <a:ea typeface="Arial"/>
              <a:cs typeface="Arial"/>
              <a:sym typeface="Arial"/>
            </a:endParaRPr>
          </a:p>
        </p:txBody>
      </p:sp>
      <p:pic>
        <p:nvPicPr>
          <p:cNvPr id="238" name="Google Shape;238;p14"/>
          <p:cNvPicPr preferRelativeResize="0"/>
          <p:nvPr/>
        </p:nvPicPr>
        <p:blipFill rotWithShape="1">
          <a:blip r:embed="rId4">
            <a:alphaModFix/>
          </a:blip>
          <a:srcRect b="0" l="0" r="0" t="0"/>
          <a:stretch/>
        </p:blipFill>
        <p:spPr>
          <a:xfrm>
            <a:off x="942100" y="1490100"/>
            <a:ext cx="3439850" cy="3653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type="title"/>
          </p:nvPr>
        </p:nvSpPr>
        <p:spPr>
          <a:xfrm>
            <a:off x="540000" y="860532"/>
            <a:ext cx="3537600" cy="4776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2800"/>
              <a:buNone/>
            </a:pPr>
            <a:r>
              <a:rPr lang="en-GB"/>
              <a:t>Get started with Mettle and FreeAgent</a:t>
            </a:r>
            <a:endParaRPr/>
          </a:p>
        </p:txBody>
      </p:sp>
      <p:sp>
        <p:nvSpPr>
          <p:cNvPr id="244" name="Google Shape;244;p15"/>
          <p:cNvSpPr txBox="1"/>
          <p:nvPr>
            <p:ph idx="4294967295" type="body"/>
          </p:nvPr>
        </p:nvSpPr>
        <p:spPr>
          <a:xfrm>
            <a:off x="540000" y="1895400"/>
            <a:ext cx="3690000" cy="2708100"/>
          </a:xfrm>
          <a:prstGeom prst="rect">
            <a:avLst/>
          </a:prstGeom>
          <a:noFill/>
          <a:ln>
            <a:noFill/>
          </a:ln>
        </p:spPr>
        <p:txBody>
          <a:bodyPr anchorCtr="0" anchor="t" bIns="54000" lIns="54000" spcFirstLastPara="1" rIns="54000" wrap="square" tIns="54000">
            <a:noAutofit/>
          </a:bodyPr>
          <a:lstStyle/>
          <a:p>
            <a:pPr indent="0" lvl="0" marL="0" rtl="0" algn="l">
              <a:lnSpc>
                <a:spcPct val="115000"/>
              </a:lnSpc>
              <a:spcBef>
                <a:spcPts val="0"/>
              </a:spcBef>
              <a:spcAft>
                <a:spcPts val="0"/>
              </a:spcAft>
              <a:buSzPts val="1600"/>
              <a:buNone/>
            </a:pPr>
            <a:r>
              <a:rPr lang="en-GB" sz="1400">
                <a:solidFill>
                  <a:srgbClr val="181A1B"/>
                </a:solidFill>
              </a:rPr>
              <a:t>✅  Download the app from the iOS App Store</a:t>
            </a:r>
            <a:br>
              <a:rPr lang="en-GB" sz="1400">
                <a:solidFill>
                  <a:srgbClr val="181A1B"/>
                </a:solidFill>
              </a:rPr>
            </a:br>
            <a:r>
              <a:rPr lang="en-GB" sz="1400">
                <a:solidFill>
                  <a:srgbClr val="181A1B"/>
                </a:solidFill>
              </a:rPr>
              <a:t>or the Google Play Store or apply online.</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rPr lang="en-GB" sz="1400">
                <a:solidFill>
                  <a:srgbClr val="181A1B"/>
                </a:solidFill>
              </a:rPr>
              <a:t>✅  Go through the Mettle account application process. It should only take a few minutes.</a:t>
            </a:r>
            <a:endParaRPr sz="1400">
              <a:solidFill>
                <a:srgbClr val="181A1B"/>
              </a:solidFill>
            </a:endParaRPr>
          </a:p>
          <a:p>
            <a:pPr indent="0" lvl="0" marL="0" rtl="0" algn="l">
              <a:lnSpc>
                <a:spcPct val="115000"/>
              </a:lnSpc>
              <a:spcBef>
                <a:spcPts val="0"/>
              </a:spcBef>
              <a:spcAft>
                <a:spcPts val="0"/>
              </a:spcAft>
              <a:buSzPts val="1600"/>
              <a:buNone/>
            </a:pPr>
            <a:r>
              <a:t/>
            </a:r>
            <a:endParaRPr sz="1400">
              <a:solidFill>
                <a:srgbClr val="181A1B"/>
              </a:solidFill>
            </a:endParaRPr>
          </a:p>
          <a:p>
            <a:pPr indent="0" lvl="0" marL="0" rtl="0" algn="l">
              <a:lnSpc>
                <a:spcPct val="115000"/>
              </a:lnSpc>
              <a:spcBef>
                <a:spcPts val="0"/>
              </a:spcBef>
              <a:spcAft>
                <a:spcPts val="0"/>
              </a:spcAft>
              <a:buSzPts val="1600"/>
              <a:buNone/>
            </a:pPr>
            <a:r>
              <a:rPr lang="en-GB" sz="1400">
                <a:solidFill>
                  <a:srgbClr val="181A1B"/>
                </a:solidFill>
              </a:rPr>
              <a:t>✅  Let us know your account number and sort code once your Mettle account is open and we’ll take care of setting up your free FreeAgent account.</a:t>
            </a:r>
            <a:endParaRPr sz="1400">
              <a:solidFill>
                <a:srgbClr val="181A1B"/>
              </a:solidFill>
            </a:endParaRPr>
          </a:p>
        </p:txBody>
      </p:sp>
      <p:sp>
        <p:nvSpPr>
          <p:cNvPr id="245" name="Google Shape;245;p15"/>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246" name="Google Shape;246;p15"/>
          <p:cNvPicPr preferRelativeResize="0"/>
          <p:nvPr/>
        </p:nvPicPr>
        <p:blipFill rotWithShape="1">
          <a:blip r:embed="rId3">
            <a:alphaModFix/>
          </a:blip>
          <a:srcRect b="0" l="0" r="0" t="0"/>
          <a:stretch/>
        </p:blipFill>
        <p:spPr>
          <a:xfrm>
            <a:off x="4877400" y="1338137"/>
            <a:ext cx="4109066" cy="26082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type="ctrTitle"/>
          </p:nvPr>
        </p:nvSpPr>
        <p:spPr>
          <a:xfrm>
            <a:off x="540000" y="1760975"/>
            <a:ext cx="3267300" cy="7263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4000"/>
              <a:buNone/>
            </a:pPr>
            <a:r>
              <a:rPr lang="en-GB"/>
              <a:t>Thank you</a:t>
            </a:r>
            <a:endParaRPr/>
          </a:p>
        </p:txBody>
      </p:sp>
      <p:pic>
        <p:nvPicPr>
          <p:cNvPr id="252" name="Google Shape;252;p16"/>
          <p:cNvPicPr preferRelativeResize="0"/>
          <p:nvPr/>
        </p:nvPicPr>
        <p:blipFill rotWithShape="1">
          <a:blip r:embed="rId3">
            <a:alphaModFix/>
          </a:blip>
          <a:srcRect b="0" l="0" r="0" t="0"/>
          <a:stretch/>
        </p:blipFill>
        <p:spPr>
          <a:xfrm>
            <a:off x="3131400" y="466650"/>
            <a:ext cx="2881193" cy="4285100"/>
          </a:xfrm>
          <a:prstGeom prst="rect">
            <a:avLst/>
          </a:prstGeom>
          <a:noFill/>
          <a:ln>
            <a:noFill/>
          </a:ln>
        </p:spPr>
      </p:pic>
      <p:sp>
        <p:nvSpPr>
          <p:cNvPr id="253" name="Google Shape;253;p16"/>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254" name="Google Shape;254;p16"/>
          <p:cNvPicPr preferRelativeResize="0"/>
          <p:nvPr/>
        </p:nvPicPr>
        <p:blipFill rotWithShape="1">
          <a:blip r:embed="rId4">
            <a:alphaModFix/>
          </a:blip>
          <a:srcRect b="34421" l="0" r="0" t="0"/>
          <a:stretch/>
        </p:blipFill>
        <p:spPr>
          <a:xfrm>
            <a:off x="6386525" y="4048100"/>
            <a:ext cx="2605399" cy="791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463800" y="611903"/>
            <a:ext cx="35376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So, what is FreeAgent</a:t>
            </a:r>
            <a:endParaRPr/>
          </a:p>
        </p:txBody>
      </p:sp>
      <p:sp>
        <p:nvSpPr>
          <p:cNvPr id="112" name="Google Shape;112;p2"/>
          <p:cNvSpPr txBox="1"/>
          <p:nvPr>
            <p:ph idx="4294967295" type="body"/>
          </p:nvPr>
        </p:nvSpPr>
        <p:spPr>
          <a:xfrm>
            <a:off x="387600" y="1526900"/>
            <a:ext cx="3690000" cy="2708100"/>
          </a:xfrm>
          <a:prstGeom prst="rect">
            <a:avLst/>
          </a:prstGeom>
          <a:noFill/>
          <a:ln>
            <a:noFill/>
          </a:ln>
        </p:spPr>
        <p:txBody>
          <a:bodyPr anchorCtr="0" anchor="t" bIns="54000" lIns="54000" spcFirstLastPara="1" rIns="54000" wrap="square" tIns="54000">
            <a:noAutofit/>
          </a:bodyPr>
          <a:lstStyle/>
          <a:p>
            <a:pPr indent="0" lvl="0" marL="0" rtl="0" algn="ctr">
              <a:lnSpc>
                <a:spcPct val="115000"/>
              </a:lnSpc>
              <a:spcBef>
                <a:spcPts val="0"/>
              </a:spcBef>
              <a:spcAft>
                <a:spcPts val="0"/>
              </a:spcAft>
              <a:buSzPts val="1600"/>
              <a:buNone/>
            </a:pPr>
            <a:r>
              <a:rPr lang="en-GB" sz="1400">
                <a:solidFill>
                  <a:srgbClr val="181A1B"/>
                </a:solidFill>
              </a:rPr>
              <a:t>FreeAgent is an award-winning, UK-based accounting application designed to help small businesses stay on top of their finances and work more productively with their accountants.</a:t>
            </a:r>
            <a:endParaRPr sz="1400">
              <a:solidFill>
                <a:srgbClr val="181A1B"/>
              </a:solidFill>
            </a:endParaRPr>
          </a:p>
          <a:p>
            <a:pPr indent="0" lvl="0" marL="0" rtl="0" algn="ctr">
              <a:lnSpc>
                <a:spcPct val="115000"/>
              </a:lnSpc>
              <a:spcBef>
                <a:spcPts val="0"/>
              </a:spcBef>
              <a:spcAft>
                <a:spcPts val="0"/>
              </a:spcAft>
              <a:buSzPts val="1600"/>
              <a:buNone/>
            </a:pPr>
            <a:r>
              <a:t/>
            </a:r>
            <a:endParaRPr sz="1400">
              <a:solidFill>
                <a:srgbClr val="181A1B"/>
              </a:solidFill>
            </a:endParaRPr>
          </a:p>
          <a:p>
            <a:pPr indent="0" lvl="0" marL="0" rtl="0" algn="ctr">
              <a:lnSpc>
                <a:spcPct val="115000"/>
              </a:lnSpc>
              <a:spcBef>
                <a:spcPts val="0"/>
              </a:spcBef>
              <a:spcAft>
                <a:spcPts val="0"/>
              </a:spcAft>
              <a:buSzPts val="1600"/>
              <a:buNone/>
            </a:pPr>
            <a:r>
              <a:rPr lang="en-GB" sz="1400">
                <a:solidFill>
                  <a:srgbClr val="181A1B"/>
                </a:solidFill>
              </a:rPr>
              <a:t>✅ </a:t>
            </a:r>
            <a:r>
              <a:rPr b="1" lang="en-GB" sz="1400">
                <a:solidFill>
                  <a:srgbClr val="181A1B"/>
                </a:solidFill>
              </a:rPr>
              <a:t>Trusted by over 150,00 UK small businesses</a:t>
            </a:r>
            <a:endParaRPr b="1" sz="1400">
              <a:solidFill>
                <a:srgbClr val="181A1B"/>
              </a:solidFill>
            </a:endParaRPr>
          </a:p>
          <a:p>
            <a:pPr indent="0" lvl="0" marL="0" rtl="0" algn="ctr">
              <a:lnSpc>
                <a:spcPct val="115000"/>
              </a:lnSpc>
              <a:spcBef>
                <a:spcPts val="0"/>
              </a:spcBef>
              <a:spcAft>
                <a:spcPts val="0"/>
              </a:spcAft>
              <a:buSzPts val="1600"/>
              <a:buNone/>
            </a:pPr>
            <a:r>
              <a:t/>
            </a:r>
            <a:endParaRPr b="1" sz="1400">
              <a:solidFill>
                <a:srgbClr val="181A1B"/>
              </a:solidFill>
            </a:endParaRPr>
          </a:p>
          <a:p>
            <a:pPr indent="0" lvl="0" marL="0" rtl="0" algn="ctr">
              <a:lnSpc>
                <a:spcPct val="115000"/>
              </a:lnSpc>
              <a:spcBef>
                <a:spcPts val="0"/>
              </a:spcBef>
              <a:spcAft>
                <a:spcPts val="0"/>
              </a:spcAft>
              <a:buSzPts val="1600"/>
              <a:buNone/>
            </a:pPr>
            <a:r>
              <a:rPr lang="en-GB" sz="1400">
                <a:solidFill>
                  <a:srgbClr val="181A1B"/>
                </a:solidFill>
              </a:rPr>
              <a:t>✅ </a:t>
            </a:r>
            <a:r>
              <a:rPr b="1" lang="en-GB" sz="1400">
                <a:solidFill>
                  <a:srgbClr val="181A1B"/>
                </a:solidFill>
              </a:rPr>
              <a:t>Voted the UK's #1 bookkeeping software for small businesses</a:t>
            </a:r>
            <a:endParaRPr b="1" sz="1400">
              <a:solidFill>
                <a:srgbClr val="181A1B"/>
              </a:solidFill>
            </a:endParaRPr>
          </a:p>
        </p:txBody>
      </p:sp>
      <p:pic>
        <p:nvPicPr>
          <p:cNvPr id="113" name="Google Shape;113;p2"/>
          <p:cNvPicPr preferRelativeResize="0"/>
          <p:nvPr/>
        </p:nvPicPr>
        <p:blipFill rotWithShape="1">
          <a:blip r:embed="rId3">
            <a:alphaModFix/>
          </a:blip>
          <a:srcRect b="0" l="0" r="0" t="0"/>
          <a:stretch/>
        </p:blipFill>
        <p:spPr>
          <a:xfrm>
            <a:off x="4822700" y="951613"/>
            <a:ext cx="4130473" cy="2621869"/>
          </a:xfrm>
          <a:prstGeom prst="rect">
            <a:avLst/>
          </a:prstGeom>
          <a:noFill/>
          <a:ln>
            <a:noFill/>
          </a:ln>
        </p:spPr>
      </p:pic>
      <p:sp>
        <p:nvSpPr>
          <p:cNvPr id="114" name="Google Shape;114;p2"/>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15" name="Google Shape;115;p2"/>
          <p:cNvPicPr preferRelativeResize="0"/>
          <p:nvPr/>
        </p:nvPicPr>
        <p:blipFill rotWithShape="1">
          <a:blip r:embed="rId4">
            <a:alphaModFix/>
          </a:blip>
          <a:srcRect b="0" l="0" r="0" t="0"/>
          <a:stretch/>
        </p:blipFill>
        <p:spPr>
          <a:xfrm>
            <a:off x="7025850" y="3802250"/>
            <a:ext cx="836400" cy="710950"/>
          </a:xfrm>
          <a:prstGeom prst="rect">
            <a:avLst/>
          </a:prstGeom>
          <a:noFill/>
          <a:ln>
            <a:noFill/>
          </a:ln>
        </p:spPr>
      </p:pic>
      <p:pic>
        <p:nvPicPr>
          <p:cNvPr id="116" name="Google Shape;116;p2"/>
          <p:cNvPicPr preferRelativeResize="0"/>
          <p:nvPr/>
        </p:nvPicPr>
        <p:blipFill rotWithShape="1">
          <a:blip r:embed="rId5">
            <a:alphaModFix/>
          </a:blip>
          <a:srcRect b="0" l="0" r="0" t="0"/>
          <a:stretch/>
        </p:blipFill>
        <p:spPr>
          <a:xfrm>
            <a:off x="5907674" y="3830450"/>
            <a:ext cx="902500" cy="654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540000" y="199926"/>
            <a:ext cx="8064000" cy="1940700"/>
          </a:xfrm>
          <a:prstGeom prst="rect">
            <a:avLst/>
          </a:prstGeom>
          <a:noFill/>
          <a:ln>
            <a:noFill/>
          </a:ln>
        </p:spPr>
        <p:txBody>
          <a:bodyPr anchorCtr="0" anchor="ctr" bIns="54000" lIns="54000" spcFirstLastPara="1" rIns="54000" wrap="square" tIns="54000">
            <a:spAutoFit/>
          </a:bodyPr>
          <a:lstStyle/>
          <a:p>
            <a:pPr indent="0" lvl="0" marL="0" rtl="0" algn="ctr">
              <a:lnSpc>
                <a:spcPct val="100000"/>
              </a:lnSpc>
              <a:spcBef>
                <a:spcPts val="0"/>
              </a:spcBef>
              <a:spcAft>
                <a:spcPts val="0"/>
              </a:spcAft>
              <a:buSzPts val="4000"/>
              <a:buNone/>
            </a:pPr>
            <a:r>
              <a:rPr lang="en-GB" sz="11900"/>
              <a:t>“</a:t>
            </a:r>
            <a:endParaRPr sz="11900"/>
          </a:p>
        </p:txBody>
      </p:sp>
      <p:sp>
        <p:nvSpPr>
          <p:cNvPr id="122" name="Google Shape;122;p3"/>
          <p:cNvSpPr txBox="1"/>
          <p:nvPr>
            <p:ph type="title"/>
          </p:nvPr>
        </p:nvSpPr>
        <p:spPr>
          <a:xfrm>
            <a:off x="1524000" y="1545050"/>
            <a:ext cx="6096000" cy="2017800"/>
          </a:xfrm>
          <a:prstGeom prst="rect">
            <a:avLst/>
          </a:prstGeom>
          <a:noFill/>
          <a:ln>
            <a:noFill/>
          </a:ln>
        </p:spPr>
        <p:txBody>
          <a:bodyPr anchorCtr="0" anchor="ctr" bIns="54000" lIns="54000" spcFirstLastPara="1" rIns="54000" wrap="square" tIns="54000">
            <a:spAutoFit/>
          </a:bodyPr>
          <a:lstStyle/>
          <a:p>
            <a:pPr indent="0" lvl="0" marL="0" rtl="0" algn="ctr">
              <a:lnSpc>
                <a:spcPct val="100000"/>
              </a:lnSpc>
              <a:spcBef>
                <a:spcPts val="0"/>
              </a:spcBef>
              <a:spcAft>
                <a:spcPts val="0"/>
              </a:spcAft>
              <a:buSzPts val="4000"/>
              <a:buNone/>
            </a:pPr>
            <a:r>
              <a:rPr lang="en-GB" sz="2200"/>
              <a:t>Simple to set up</a:t>
            </a:r>
            <a:endParaRPr sz="2200"/>
          </a:p>
          <a:p>
            <a:pPr indent="0" lvl="0" marL="0" rtl="0" algn="ctr">
              <a:lnSpc>
                <a:spcPct val="100000"/>
              </a:lnSpc>
              <a:spcBef>
                <a:spcPts val="0"/>
              </a:spcBef>
              <a:spcAft>
                <a:spcPts val="0"/>
              </a:spcAft>
              <a:buSzPts val="4000"/>
              <a:buNone/>
            </a:pPr>
            <a:r>
              <a:t/>
            </a:r>
            <a:endParaRPr sz="1700"/>
          </a:p>
          <a:p>
            <a:pPr indent="0" lvl="0" marL="0" rtl="0" algn="ctr">
              <a:lnSpc>
                <a:spcPct val="100000"/>
              </a:lnSpc>
              <a:spcBef>
                <a:spcPts val="0"/>
              </a:spcBef>
              <a:spcAft>
                <a:spcPts val="0"/>
              </a:spcAft>
              <a:buSzPts val="4000"/>
              <a:buNone/>
            </a:pPr>
            <a:r>
              <a:rPr lang="en-GB" sz="1700"/>
              <a:t>FreeAgent is easy to use and my accountant can have access to the information they need. By having the mobile app too, I can add receipts on the go making this an easy process.</a:t>
            </a:r>
            <a:endParaRPr sz="1700"/>
          </a:p>
          <a:p>
            <a:pPr indent="0" lvl="0" marL="0" rtl="0" algn="ctr">
              <a:lnSpc>
                <a:spcPct val="100000"/>
              </a:lnSpc>
              <a:spcBef>
                <a:spcPts val="0"/>
              </a:spcBef>
              <a:spcAft>
                <a:spcPts val="0"/>
              </a:spcAft>
              <a:buSzPts val="4000"/>
              <a:buNone/>
            </a:pPr>
            <a:r>
              <a:t/>
            </a:r>
            <a:endParaRPr sz="1700"/>
          </a:p>
          <a:p>
            <a:pPr indent="0" lvl="0" marL="0" rtl="0" algn="ctr">
              <a:lnSpc>
                <a:spcPct val="100000"/>
              </a:lnSpc>
              <a:spcBef>
                <a:spcPts val="0"/>
              </a:spcBef>
              <a:spcAft>
                <a:spcPts val="0"/>
              </a:spcAft>
              <a:buSzPts val="4000"/>
              <a:buNone/>
            </a:pPr>
            <a:r>
              <a:rPr b="0" lang="en-GB" sz="1700"/>
              <a:t>Trustpilot review by Andrew</a:t>
            </a:r>
            <a:endParaRPr b="0" sz="1700"/>
          </a:p>
        </p:txBody>
      </p:sp>
      <p:sp>
        <p:nvSpPr>
          <p:cNvPr id="123" name="Google Shape;123;p3"/>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24" name="Google Shape;124;p3"/>
          <p:cNvPicPr preferRelativeResize="0"/>
          <p:nvPr/>
        </p:nvPicPr>
        <p:blipFill rotWithShape="1">
          <a:blip r:embed="rId3">
            <a:alphaModFix/>
          </a:blip>
          <a:srcRect b="0" l="0" r="0" t="0"/>
          <a:stretch/>
        </p:blipFill>
        <p:spPr>
          <a:xfrm>
            <a:off x="3642150" y="3767074"/>
            <a:ext cx="1859701" cy="34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28" name="Shape 128"/>
        <p:cNvGrpSpPr/>
        <p:nvPr/>
      </p:nvGrpSpPr>
      <p:grpSpPr>
        <a:xfrm>
          <a:off x="0" y="0"/>
          <a:ext cx="0" cy="0"/>
          <a:chOff x="0" y="0"/>
          <a:chExt cx="0" cy="0"/>
        </a:xfrm>
      </p:grpSpPr>
      <p:sp>
        <p:nvSpPr>
          <p:cNvPr id="129" name="Google Shape;129;p4"/>
          <p:cNvSpPr/>
          <p:nvPr/>
        </p:nvSpPr>
        <p:spPr>
          <a:xfrm>
            <a:off x="5866850" y="1282900"/>
            <a:ext cx="2108700" cy="1369500"/>
          </a:xfrm>
          <a:prstGeom prst="roundRect">
            <a:avLst>
              <a:gd fmla="val 5549" name="adj"/>
            </a:avLst>
          </a:prstGeom>
          <a:solidFill>
            <a:schemeClr val="lt1"/>
          </a:solidFill>
          <a:ln>
            <a:noFill/>
          </a:ln>
          <a:effectLst>
            <a:outerShdw blurRad="85725" rotWithShape="0" algn="bl" dir="7140000" dist="28575">
              <a:srgbClr val="0069BF">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3517650" y="1282900"/>
            <a:ext cx="2108700" cy="1369500"/>
          </a:xfrm>
          <a:prstGeom prst="roundRect">
            <a:avLst>
              <a:gd fmla="val 5549" name="adj"/>
            </a:avLst>
          </a:prstGeom>
          <a:solidFill>
            <a:schemeClr val="lt1"/>
          </a:solidFill>
          <a:ln>
            <a:noFill/>
          </a:ln>
          <a:effectLst>
            <a:outerShdw blurRad="85725" rotWithShape="0" algn="bl" dir="7140000" dist="28575">
              <a:srgbClr val="0069BF">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a:off x="1168450" y="1282900"/>
            <a:ext cx="2108700" cy="1369500"/>
          </a:xfrm>
          <a:prstGeom prst="roundRect">
            <a:avLst>
              <a:gd fmla="val 5549" name="adj"/>
            </a:avLst>
          </a:prstGeom>
          <a:solidFill>
            <a:schemeClr val="lt1"/>
          </a:solidFill>
          <a:ln>
            <a:noFill/>
          </a:ln>
          <a:effectLst>
            <a:outerShdw blurRad="85725" rotWithShape="0" algn="bl" dir="7140000" dist="28575">
              <a:srgbClr val="0069BF">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txBox="1"/>
          <p:nvPr>
            <p:ph idx="4294967295" type="body"/>
          </p:nvPr>
        </p:nvSpPr>
        <p:spPr>
          <a:xfrm>
            <a:off x="1280975" y="1568375"/>
            <a:ext cx="1820400" cy="9951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1600"/>
              <a:buNone/>
            </a:pPr>
            <a:r>
              <a:rPr b="1" lang="en-GB" sz="1400">
                <a:solidFill>
                  <a:srgbClr val="181A1B"/>
                </a:solidFill>
              </a:rPr>
              <a:t>Best match for you</a:t>
            </a:r>
            <a:endParaRPr b="1" sz="1400">
              <a:solidFill>
                <a:srgbClr val="181A1B"/>
              </a:solidFill>
            </a:endParaRPr>
          </a:p>
          <a:p>
            <a:pPr indent="0" lvl="0" marL="0" rtl="0" algn="ctr">
              <a:lnSpc>
                <a:spcPct val="100000"/>
              </a:lnSpc>
              <a:spcBef>
                <a:spcPts val="1000"/>
              </a:spcBef>
              <a:spcAft>
                <a:spcPts val="1000"/>
              </a:spcAft>
              <a:buSzPts val="1600"/>
              <a:buNone/>
            </a:pPr>
            <a:r>
              <a:rPr lang="en-GB" sz="1100">
                <a:solidFill>
                  <a:srgbClr val="181A1B"/>
                </a:solidFill>
              </a:rPr>
              <a:t>Designed for small businesses to nail the daily admin</a:t>
            </a:r>
            <a:endParaRPr sz="1100">
              <a:solidFill>
                <a:srgbClr val="181A1B"/>
              </a:solidFill>
            </a:endParaRPr>
          </a:p>
        </p:txBody>
      </p:sp>
      <p:sp>
        <p:nvSpPr>
          <p:cNvPr id="133" name="Google Shape;133;p4"/>
          <p:cNvSpPr txBox="1"/>
          <p:nvPr>
            <p:ph type="title"/>
          </p:nvPr>
        </p:nvSpPr>
        <p:spPr>
          <a:xfrm>
            <a:off x="540000" y="24906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Why do we recommend FreeAgent</a:t>
            </a:r>
            <a:endParaRPr/>
          </a:p>
        </p:txBody>
      </p:sp>
      <p:sp>
        <p:nvSpPr>
          <p:cNvPr id="134" name="Google Shape;134;p4"/>
          <p:cNvSpPr txBox="1"/>
          <p:nvPr>
            <p:ph idx="4294967295" type="body"/>
          </p:nvPr>
        </p:nvSpPr>
        <p:spPr>
          <a:xfrm>
            <a:off x="3728555" y="1568376"/>
            <a:ext cx="1686900" cy="9951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1600"/>
              <a:buNone/>
            </a:pPr>
            <a:r>
              <a:rPr b="1" lang="en-GB" sz="1400">
                <a:solidFill>
                  <a:srgbClr val="181A1B"/>
                </a:solidFill>
              </a:rPr>
              <a:t>Easy-to-use app</a:t>
            </a:r>
            <a:endParaRPr b="1" sz="1400">
              <a:solidFill>
                <a:srgbClr val="181A1B"/>
              </a:solidFill>
            </a:endParaRPr>
          </a:p>
          <a:p>
            <a:pPr indent="0" lvl="0" marL="0" rtl="0" algn="ctr">
              <a:lnSpc>
                <a:spcPct val="100000"/>
              </a:lnSpc>
              <a:spcBef>
                <a:spcPts val="1000"/>
              </a:spcBef>
              <a:spcAft>
                <a:spcPts val="1000"/>
              </a:spcAft>
              <a:buSzPts val="1600"/>
              <a:buNone/>
            </a:pPr>
            <a:r>
              <a:rPr lang="en-GB" sz="1100">
                <a:solidFill>
                  <a:srgbClr val="181A1B"/>
                </a:solidFill>
              </a:rPr>
              <a:t>If you can use your internet banking, you can use FreeAgent!</a:t>
            </a:r>
            <a:endParaRPr sz="1100">
              <a:solidFill>
                <a:srgbClr val="181A1B"/>
              </a:solidFill>
            </a:endParaRPr>
          </a:p>
        </p:txBody>
      </p:sp>
      <p:sp>
        <p:nvSpPr>
          <p:cNvPr id="135" name="Google Shape;135;p4"/>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136" name="Google Shape;136;p4"/>
          <p:cNvSpPr txBox="1"/>
          <p:nvPr>
            <p:ph idx="4294967295" type="body"/>
          </p:nvPr>
        </p:nvSpPr>
        <p:spPr>
          <a:xfrm>
            <a:off x="6042627" y="1568376"/>
            <a:ext cx="1686900" cy="9951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1600"/>
              <a:buNone/>
            </a:pPr>
            <a:r>
              <a:rPr b="1" lang="en-GB" sz="1400">
                <a:solidFill>
                  <a:srgbClr val="181A1B"/>
                </a:solidFill>
              </a:rPr>
              <a:t>Data ownership</a:t>
            </a:r>
            <a:endParaRPr b="1" sz="1400">
              <a:solidFill>
                <a:srgbClr val="181A1B"/>
              </a:solidFill>
            </a:endParaRPr>
          </a:p>
          <a:p>
            <a:pPr indent="0" lvl="0" marL="0" rtl="0" algn="ctr">
              <a:lnSpc>
                <a:spcPct val="100000"/>
              </a:lnSpc>
              <a:spcBef>
                <a:spcPts val="1000"/>
              </a:spcBef>
              <a:spcAft>
                <a:spcPts val="1000"/>
              </a:spcAft>
              <a:buSzPts val="1600"/>
              <a:buNone/>
            </a:pPr>
            <a:r>
              <a:rPr lang="en-GB" sz="1100">
                <a:solidFill>
                  <a:srgbClr val="181A1B"/>
                </a:solidFill>
              </a:rPr>
              <a:t>You have full ownership of your data in FreeAgent</a:t>
            </a:r>
            <a:endParaRPr sz="1100">
              <a:solidFill>
                <a:srgbClr val="181A1B"/>
              </a:solidFill>
            </a:endParaRPr>
          </a:p>
        </p:txBody>
      </p:sp>
      <p:sp>
        <p:nvSpPr>
          <p:cNvPr id="137" name="Google Shape;137;p4"/>
          <p:cNvSpPr/>
          <p:nvPr/>
        </p:nvSpPr>
        <p:spPr>
          <a:xfrm>
            <a:off x="4692250" y="3481800"/>
            <a:ext cx="2108700" cy="1369500"/>
          </a:xfrm>
          <a:prstGeom prst="roundRect">
            <a:avLst>
              <a:gd fmla="val 5549" name="adj"/>
            </a:avLst>
          </a:prstGeom>
          <a:solidFill>
            <a:schemeClr val="lt1"/>
          </a:solidFill>
          <a:ln>
            <a:noFill/>
          </a:ln>
          <a:effectLst>
            <a:outerShdw blurRad="85725" rotWithShape="0" algn="bl" dir="7140000" dist="28575">
              <a:srgbClr val="0069BF">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2343050" y="3481800"/>
            <a:ext cx="2108700" cy="1369500"/>
          </a:xfrm>
          <a:prstGeom prst="roundRect">
            <a:avLst>
              <a:gd fmla="val 5549" name="adj"/>
            </a:avLst>
          </a:prstGeom>
          <a:solidFill>
            <a:schemeClr val="lt1"/>
          </a:solidFill>
          <a:ln>
            <a:noFill/>
          </a:ln>
          <a:effectLst>
            <a:outerShdw blurRad="85725" rotWithShape="0" algn="bl" dir="7140000" dist="28575">
              <a:srgbClr val="0069BF">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
          <p:cNvSpPr txBox="1"/>
          <p:nvPr>
            <p:ph idx="4294967295" type="body"/>
          </p:nvPr>
        </p:nvSpPr>
        <p:spPr>
          <a:xfrm>
            <a:off x="2455575" y="3767275"/>
            <a:ext cx="1820400" cy="9951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1600"/>
              <a:buNone/>
            </a:pPr>
            <a:r>
              <a:rPr b="1" lang="en-GB" sz="1400">
                <a:solidFill>
                  <a:srgbClr val="181A1B"/>
                </a:solidFill>
              </a:rPr>
              <a:t>Mobile app</a:t>
            </a:r>
            <a:endParaRPr b="1" sz="1400">
              <a:solidFill>
                <a:srgbClr val="181A1B"/>
              </a:solidFill>
            </a:endParaRPr>
          </a:p>
          <a:p>
            <a:pPr indent="0" lvl="0" marL="0" rtl="0" algn="ctr">
              <a:lnSpc>
                <a:spcPct val="100000"/>
              </a:lnSpc>
              <a:spcBef>
                <a:spcPts val="1000"/>
              </a:spcBef>
              <a:spcAft>
                <a:spcPts val="1000"/>
              </a:spcAft>
              <a:buSzPts val="1600"/>
              <a:buNone/>
            </a:pPr>
            <a:r>
              <a:rPr lang="en-GB" sz="1100">
                <a:solidFill>
                  <a:srgbClr val="181A1B"/>
                </a:solidFill>
              </a:rPr>
              <a:t>Accessible, friendly, useful</a:t>
            </a:r>
            <a:br>
              <a:rPr lang="en-GB" sz="1100">
                <a:solidFill>
                  <a:srgbClr val="181A1B"/>
                </a:solidFill>
              </a:rPr>
            </a:br>
            <a:r>
              <a:rPr lang="en-GB" sz="1100">
                <a:solidFill>
                  <a:srgbClr val="181A1B"/>
                </a:solidFill>
              </a:rPr>
              <a:t>on the go</a:t>
            </a:r>
            <a:endParaRPr sz="1100">
              <a:solidFill>
                <a:srgbClr val="181A1B"/>
              </a:solidFill>
            </a:endParaRPr>
          </a:p>
        </p:txBody>
      </p:sp>
      <p:sp>
        <p:nvSpPr>
          <p:cNvPr id="140" name="Google Shape;140;p4"/>
          <p:cNvSpPr txBox="1"/>
          <p:nvPr>
            <p:ph idx="4294967295" type="body"/>
          </p:nvPr>
        </p:nvSpPr>
        <p:spPr>
          <a:xfrm>
            <a:off x="4903155" y="3767276"/>
            <a:ext cx="1686900" cy="9951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1600"/>
              <a:buNone/>
            </a:pPr>
            <a:r>
              <a:rPr b="1" lang="en-GB" sz="1400">
                <a:solidFill>
                  <a:srgbClr val="181A1B"/>
                </a:solidFill>
              </a:rPr>
              <a:t>Support</a:t>
            </a:r>
            <a:endParaRPr b="1" sz="1400">
              <a:solidFill>
                <a:srgbClr val="181A1B"/>
              </a:solidFill>
            </a:endParaRPr>
          </a:p>
          <a:p>
            <a:pPr indent="0" lvl="0" marL="0" rtl="0" algn="ctr">
              <a:lnSpc>
                <a:spcPct val="100000"/>
              </a:lnSpc>
              <a:spcBef>
                <a:spcPts val="1000"/>
              </a:spcBef>
              <a:spcAft>
                <a:spcPts val="1000"/>
              </a:spcAft>
              <a:buSzPts val="1600"/>
              <a:buNone/>
            </a:pPr>
            <a:r>
              <a:rPr lang="en-GB" sz="1100">
                <a:solidFill>
                  <a:srgbClr val="181A1B"/>
                </a:solidFill>
              </a:rPr>
              <a:t>Award-winning customer support, if there’s ever any issues with the technology</a:t>
            </a:r>
            <a:endParaRPr sz="1100">
              <a:solidFill>
                <a:srgbClr val="181A1B"/>
              </a:solidFill>
            </a:endParaRPr>
          </a:p>
        </p:txBody>
      </p:sp>
      <p:sp>
        <p:nvSpPr>
          <p:cNvPr id="141" name="Google Shape;141;p4"/>
          <p:cNvSpPr txBox="1"/>
          <p:nvPr>
            <p:ph type="title"/>
          </p:nvPr>
        </p:nvSpPr>
        <p:spPr>
          <a:xfrm>
            <a:off x="540000" y="2752107"/>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sz="1700"/>
              <a:t>FreeAgent also includes…</a:t>
            </a:r>
            <a:endParaRPr sz="1700"/>
          </a:p>
        </p:txBody>
      </p:sp>
      <p:pic>
        <p:nvPicPr>
          <p:cNvPr id="142" name="Google Shape;142;p4"/>
          <p:cNvPicPr preferRelativeResize="0"/>
          <p:nvPr/>
        </p:nvPicPr>
        <p:blipFill rotWithShape="1">
          <a:blip r:embed="rId3">
            <a:alphaModFix/>
          </a:blip>
          <a:srcRect b="0" l="0" r="0" t="0"/>
          <a:stretch/>
        </p:blipFill>
        <p:spPr>
          <a:xfrm>
            <a:off x="1803088" y="884402"/>
            <a:ext cx="776175" cy="683973"/>
          </a:xfrm>
          <a:prstGeom prst="rect">
            <a:avLst/>
          </a:prstGeom>
          <a:noFill/>
          <a:ln>
            <a:noFill/>
          </a:ln>
        </p:spPr>
      </p:pic>
      <p:pic>
        <p:nvPicPr>
          <p:cNvPr id="143" name="Google Shape;143;p4"/>
          <p:cNvPicPr preferRelativeResize="0"/>
          <p:nvPr/>
        </p:nvPicPr>
        <p:blipFill rotWithShape="1">
          <a:blip r:embed="rId4">
            <a:alphaModFix/>
          </a:blip>
          <a:srcRect b="0" l="0" r="0" t="0"/>
          <a:stretch/>
        </p:blipFill>
        <p:spPr>
          <a:xfrm>
            <a:off x="3020025" y="3235250"/>
            <a:ext cx="624604" cy="477599"/>
          </a:xfrm>
          <a:prstGeom prst="rect">
            <a:avLst/>
          </a:prstGeom>
          <a:noFill/>
          <a:ln>
            <a:noFill/>
          </a:ln>
        </p:spPr>
      </p:pic>
      <p:pic>
        <p:nvPicPr>
          <p:cNvPr id="144" name="Google Shape;144;p4"/>
          <p:cNvPicPr preferRelativeResize="0"/>
          <p:nvPr/>
        </p:nvPicPr>
        <p:blipFill rotWithShape="1">
          <a:blip r:embed="rId5">
            <a:alphaModFix/>
          </a:blip>
          <a:srcRect b="0" l="0" r="0" t="0"/>
          <a:stretch/>
        </p:blipFill>
        <p:spPr>
          <a:xfrm>
            <a:off x="5229901" y="3209675"/>
            <a:ext cx="947693" cy="477601"/>
          </a:xfrm>
          <a:prstGeom prst="rect">
            <a:avLst/>
          </a:prstGeom>
          <a:noFill/>
          <a:ln>
            <a:noFill/>
          </a:ln>
        </p:spPr>
      </p:pic>
      <p:pic>
        <p:nvPicPr>
          <p:cNvPr id="145" name="Google Shape;145;p4"/>
          <p:cNvPicPr preferRelativeResize="0"/>
          <p:nvPr/>
        </p:nvPicPr>
        <p:blipFill rotWithShape="1">
          <a:blip r:embed="rId6">
            <a:alphaModFix/>
          </a:blip>
          <a:srcRect b="0" l="0" r="0" t="0"/>
          <a:stretch/>
        </p:blipFill>
        <p:spPr>
          <a:xfrm>
            <a:off x="4347007" y="1005400"/>
            <a:ext cx="449999" cy="562975"/>
          </a:xfrm>
          <a:prstGeom prst="rect">
            <a:avLst/>
          </a:prstGeom>
          <a:noFill/>
          <a:ln>
            <a:noFill/>
          </a:ln>
        </p:spPr>
      </p:pic>
      <p:pic>
        <p:nvPicPr>
          <p:cNvPr id="146" name="Google Shape;146;p4"/>
          <p:cNvPicPr preferRelativeResize="0"/>
          <p:nvPr/>
        </p:nvPicPr>
        <p:blipFill rotWithShape="1">
          <a:blip r:embed="rId7">
            <a:alphaModFix/>
          </a:blip>
          <a:srcRect b="0" l="0" r="0" t="0"/>
          <a:stretch/>
        </p:blipFill>
        <p:spPr>
          <a:xfrm>
            <a:off x="6497988" y="939500"/>
            <a:ext cx="776177" cy="573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9FF"/>
        </a:solidFill>
      </p:bgPr>
    </p:bg>
    <p:spTree>
      <p:nvGrpSpPr>
        <p:cNvPr id="150" name="Shape 150"/>
        <p:cNvGrpSpPr/>
        <p:nvPr/>
      </p:nvGrpSpPr>
      <p:grpSpPr>
        <a:xfrm>
          <a:off x="0" y="0"/>
          <a:ext cx="0" cy="0"/>
          <a:chOff x="0" y="0"/>
          <a:chExt cx="0" cy="0"/>
        </a:xfrm>
      </p:grpSpPr>
      <p:sp>
        <p:nvSpPr>
          <p:cNvPr id="151" name="Google Shape;151;p5"/>
          <p:cNvSpPr txBox="1"/>
          <p:nvPr>
            <p:ph type="title"/>
          </p:nvPr>
        </p:nvSpPr>
        <p:spPr>
          <a:xfrm>
            <a:off x="540000" y="610075"/>
            <a:ext cx="5660700" cy="635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Clr>
                <a:schemeClr val="dk1"/>
              </a:buClr>
              <a:buSzPts val="1100"/>
              <a:buFont typeface="Arial"/>
              <a:buNone/>
            </a:pPr>
            <a:r>
              <a:rPr lang="en-GB"/>
              <a:t>What can FreeAgent do for you?</a:t>
            </a:r>
            <a:endParaRPr/>
          </a:p>
          <a:p>
            <a:pPr indent="0" lvl="0" marL="0" rtl="0" algn="l">
              <a:lnSpc>
                <a:spcPct val="100000"/>
              </a:lnSpc>
              <a:spcBef>
                <a:spcPts val="0"/>
              </a:spcBef>
              <a:spcAft>
                <a:spcPts val="0"/>
              </a:spcAft>
              <a:buSzPts val="2800"/>
              <a:buNone/>
            </a:pPr>
            <a:r>
              <a:t/>
            </a:r>
            <a:endParaRPr/>
          </a:p>
        </p:txBody>
      </p:sp>
      <p:sp>
        <p:nvSpPr>
          <p:cNvPr id="152" name="Google Shape;152;p5"/>
          <p:cNvSpPr txBox="1"/>
          <p:nvPr>
            <p:ph idx="1" type="body"/>
          </p:nvPr>
        </p:nvSpPr>
        <p:spPr>
          <a:xfrm>
            <a:off x="540000" y="1333975"/>
            <a:ext cx="3905100" cy="3528300"/>
          </a:xfrm>
          <a:prstGeom prst="rect">
            <a:avLst/>
          </a:prstGeom>
          <a:noFill/>
          <a:ln>
            <a:noFill/>
          </a:ln>
        </p:spPr>
        <p:txBody>
          <a:bodyPr anchorCtr="0" anchor="t" bIns="54000" lIns="54000" spcFirstLastPara="1" rIns="54000" wrap="square" tIns="54000">
            <a:noAutofit/>
          </a:bodyPr>
          <a:lstStyle/>
          <a:p>
            <a:pPr indent="0" lvl="0" marL="0" rtl="0" algn="l">
              <a:lnSpc>
                <a:spcPct val="115000"/>
              </a:lnSpc>
              <a:spcBef>
                <a:spcPts val="0"/>
              </a:spcBef>
              <a:spcAft>
                <a:spcPts val="0"/>
              </a:spcAft>
              <a:buSzPts val="1400"/>
              <a:buNone/>
            </a:pPr>
            <a:r>
              <a:rPr lang="en-GB" sz="1600">
                <a:solidFill>
                  <a:schemeClr val="dk1"/>
                </a:solidFill>
              </a:rPr>
              <a:t>Let’s focus on the product, going through</a:t>
            </a:r>
            <a:br>
              <a:rPr lang="en-GB" sz="1600">
                <a:solidFill>
                  <a:schemeClr val="dk1"/>
                </a:solidFill>
              </a:rPr>
            </a:br>
            <a:r>
              <a:rPr lang="en-GB" sz="1600">
                <a:solidFill>
                  <a:schemeClr val="dk1"/>
                </a:solidFill>
              </a:rPr>
              <a:t>the main features you might find of interest:</a:t>
            </a:r>
            <a:endParaRPr sz="1600">
              <a:solidFill>
                <a:schemeClr val="dk1"/>
              </a:solidFill>
            </a:endParaRPr>
          </a:p>
          <a:p>
            <a:pPr indent="-330200" lvl="0" marL="457200" rtl="0" algn="l">
              <a:lnSpc>
                <a:spcPct val="115000"/>
              </a:lnSpc>
              <a:spcBef>
                <a:spcPts val="1200"/>
              </a:spcBef>
              <a:spcAft>
                <a:spcPts val="0"/>
              </a:spcAft>
              <a:buClr>
                <a:schemeClr val="dk1"/>
              </a:buClr>
              <a:buSzPts val="1600"/>
              <a:buChar char="●"/>
            </a:pPr>
            <a:r>
              <a:rPr lang="en-GB" sz="1600">
                <a:solidFill>
                  <a:schemeClr val="dk1"/>
                </a:solidFill>
              </a:rPr>
              <a:t>Invoices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Tax Timeline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Cashflow</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Project Management</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Expenses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Mobile app</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Bank feeds</a:t>
            </a:r>
            <a:endParaRPr sz="1600">
              <a:solidFill>
                <a:schemeClr val="dk1"/>
              </a:solidFill>
            </a:endParaRPr>
          </a:p>
        </p:txBody>
      </p:sp>
      <p:sp>
        <p:nvSpPr>
          <p:cNvPr id="153" name="Google Shape;153;p5"/>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54" name="Google Shape;154;p5"/>
          <p:cNvPicPr preferRelativeResize="0"/>
          <p:nvPr/>
        </p:nvPicPr>
        <p:blipFill rotWithShape="1">
          <a:blip r:embed="rId3">
            <a:alphaModFix/>
          </a:blip>
          <a:srcRect b="0" l="-4238" r="12502" t="0"/>
          <a:stretch/>
        </p:blipFill>
        <p:spPr>
          <a:xfrm>
            <a:off x="4230000" y="1333975"/>
            <a:ext cx="4914002" cy="3123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58" name="Shape 158"/>
        <p:cNvGrpSpPr/>
        <p:nvPr/>
      </p:nvGrpSpPr>
      <p:grpSpPr>
        <a:xfrm>
          <a:off x="0" y="0"/>
          <a:ext cx="0" cy="0"/>
          <a:chOff x="0" y="0"/>
          <a:chExt cx="0" cy="0"/>
        </a:xfrm>
      </p:grpSpPr>
      <p:sp>
        <p:nvSpPr>
          <p:cNvPr id="159" name="Google Shape;159;p6"/>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The main features that can change your day-to-day</a:t>
            </a:r>
            <a:endParaRPr/>
          </a:p>
        </p:txBody>
      </p:sp>
      <p:sp>
        <p:nvSpPr>
          <p:cNvPr id="161" name="Google Shape;161;p6"/>
          <p:cNvSpPr txBox="1"/>
          <p:nvPr>
            <p:ph idx="4294967295" type="body"/>
          </p:nvPr>
        </p:nvSpPr>
        <p:spPr>
          <a:xfrm>
            <a:off x="945138" y="2165475"/>
            <a:ext cx="2944200" cy="2036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2200">
                <a:solidFill>
                  <a:srgbClr val="0069BF"/>
                </a:solidFill>
              </a:rPr>
              <a:t>Invoices</a:t>
            </a:r>
            <a:endParaRPr b="1" sz="2200">
              <a:solidFill>
                <a:srgbClr val="0069BF"/>
              </a:solidFill>
            </a:endParaRPr>
          </a:p>
          <a:p>
            <a:pPr indent="0" lvl="0" marL="0" rtl="0" algn="l">
              <a:lnSpc>
                <a:spcPct val="100000"/>
              </a:lnSpc>
              <a:spcBef>
                <a:spcPts val="1000"/>
              </a:spcBef>
              <a:spcAft>
                <a:spcPts val="1000"/>
              </a:spcAft>
              <a:buSzPts val="1600"/>
              <a:buNone/>
            </a:pPr>
            <a:r>
              <a:rPr lang="en-GB">
                <a:solidFill>
                  <a:srgbClr val="181A1B"/>
                </a:solidFill>
              </a:rPr>
              <a:t>Send invoices and payment reminders automatically and get paid faster with online invoice payments.</a:t>
            </a:r>
            <a:endParaRPr>
              <a:solidFill>
                <a:srgbClr val="181A1B"/>
              </a:solidFill>
            </a:endParaRPr>
          </a:p>
        </p:txBody>
      </p:sp>
      <p:sp>
        <p:nvSpPr>
          <p:cNvPr id="162" name="Google Shape;162;p6"/>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63" name="Google Shape;163;p6"/>
          <p:cNvPicPr preferRelativeResize="0"/>
          <p:nvPr/>
        </p:nvPicPr>
        <p:blipFill rotWithShape="1">
          <a:blip r:embed="rId3">
            <a:alphaModFix/>
          </a:blip>
          <a:srcRect b="0" l="0" r="0" t="0"/>
          <a:stretch/>
        </p:blipFill>
        <p:spPr>
          <a:xfrm>
            <a:off x="3504239" y="1744275"/>
            <a:ext cx="4360755" cy="2621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67" name="Shape 167"/>
        <p:cNvGrpSpPr/>
        <p:nvPr/>
      </p:nvGrpSpPr>
      <p:grpSpPr>
        <a:xfrm>
          <a:off x="0" y="0"/>
          <a:ext cx="0" cy="0"/>
          <a:chOff x="0" y="0"/>
          <a:chExt cx="0" cy="0"/>
        </a:xfrm>
      </p:grpSpPr>
      <p:sp>
        <p:nvSpPr>
          <p:cNvPr id="168" name="Google Shape;168;p7"/>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The main features that can change your day-to-day</a:t>
            </a:r>
            <a:endParaRPr/>
          </a:p>
        </p:txBody>
      </p:sp>
      <p:sp>
        <p:nvSpPr>
          <p:cNvPr id="170" name="Google Shape;170;p7"/>
          <p:cNvSpPr txBox="1"/>
          <p:nvPr>
            <p:ph idx="4294967295" type="body"/>
          </p:nvPr>
        </p:nvSpPr>
        <p:spPr>
          <a:xfrm>
            <a:off x="945138" y="2165475"/>
            <a:ext cx="2944200" cy="2036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2200">
                <a:solidFill>
                  <a:srgbClr val="0069BF"/>
                </a:solidFill>
              </a:rPr>
              <a:t>Tax timeline</a:t>
            </a:r>
            <a:endParaRPr b="1" sz="2200">
              <a:solidFill>
                <a:srgbClr val="0069BF"/>
              </a:solidFill>
            </a:endParaRPr>
          </a:p>
          <a:p>
            <a:pPr indent="0" lvl="0" marL="0" rtl="0" algn="l">
              <a:lnSpc>
                <a:spcPct val="100000"/>
              </a:lnSpc>
              <a:spcBef>
                <a:spcPts val="1000"/>
              </a:spcBef>
              <a:spcAft>
                <a:spcPts val="1000"/>
              </a:spcAft>
              <a:buSzPts val="1600"/>
              <a:buNone/>
            </a:pPr>
            <a:r>
              <a:rPr lang="en-GB">
                <a:solidFill>
                  <a:srgbClr val="181A1B"/>
                </a:solidFill>
              </a:rPr>
              <a:t>Explore a calendar overview of the important tax dates and payments for your business. Never miss a deadline again.</a:t>
            </a:r>
            <a:endParaRPr>
              <a:solidFill>
                <a:srgbClr val="181A1B"/>
              </a:solidFill>
            </a:endParaRPr>
          </a:p>
        </p:txBody>
      </p:sp>
      <p:sp>
        <p:nvSpPr>
          <p:cNvPr id="171" name="Google Shape;171;p7"/>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72" name="Google Shape;172;p7"/>
          <p:cNvPicPr preferRelativeResize="0"/>
          <p:nvPr/>
        </p:nvPicPr>
        <p:blipFill rotWithShape="1">
          <a:blip r:embed="rId3">
            <a:alphaModFix/>
          </a:blip>
          <a:srcRect b="0" l="0" r="0" t="0"/>
          <a:stretch/>
        </p:blipFill>
        <p:spPr>
          <a:xfrm>
            <a:off x="4488688" y="1869569"/>
            <a:ext cx="4406287" cy="22031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76" name="Shape 176"/>
        <p:cNvGrpSpPr/>
        <p:nvPr/>
      </p:nvGrpSpPr>
      <p:grpSpPr>
        <a:xfrm>
          <a:off x="0" y="0"/>
          <a:ext cx="0" cy="0"/>
          <a:chOff x="0" y="0"/>
          <a:chExt cx="0" cy="0"/>
        </a:xfrm>
      </p:grpSpPr>
      <p:sp>
        <p:nvSpPr>
          <p:cNvPr id="177" name="Google Shape;177;p8"/>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The main features that can change your day-to-day</a:t>
            </a:r>
            <a:endParaRPr/>
          </a:p>
        </p:txBody>
      </p:sp>
      <p:sp>
        <p:nvSpPr>
          <p:cNvPr id="179" name="Google Shape;179;p8"/>
          <p:cNvSpPr txBox="1"/>
          <p:nvPr>
            <p:ph idx="4294967295" type="body"/>
          </p:nvPr>
        </p:nvSpPr>
        <p:spPr>
          <a:xfrm>
            <a:off x="945150" y="2036025"/>
            <a:ext cx="3248700" cy="2036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2200">
                <a:solidFill>
                  <a:srgbClr val="0069BF"/>
                </a:solidFill>
              </a:rPr>
              <a:t>Cashflow</a:t>
            </a:r>
            <a:endParaRPr b="1" sz="2200">
              <a:solidFill>
                <a:srgbClr val="0069BF"/>
              </a:solidFill>
            </a:endParaRPr>
          </a:p>
          <a:p>
            <a:pPr indent="0" lvl="0" marL="0" rtl="0" algn="l">
              <a:lnSpc>
                <a:spcPct val="100000"/>
              </a:lnSpc>
              <a:spcBef>
                <a:spcPts val="1000"/>
              </a:spcBef>
              <a:spcAft>
                <a:spcPts val="1000"/>
              </a:spcAft>
              <a:buSzPts val="1600"/>
              <a:buNone/>
            </a:pPr>
            <a:r>
              <a:rPr lang="en-GB">
                <a:solidFill>
                  <a:srgbClr val="181A1B"/>
                </a:solidFill>
              </a:rPr>
              <a:t>A short-term cashflow forecast automatically updated using the data in your FreeAgent account. Also, get alerts of any cashflow issues with an early warning system.</a:t>
            </a:r>
            <a:endParaRPr>
              <a:solidFill>
                <a:srgbClr val="181A1B"/>
              </a:solidFill>
            </a:endParaRPr>
          </a:p>
        </p:txBody>
      </p:sp>
      <p:sp>
        <p:nvSpPr>
          <p:cNvPr id="180" name="Google Shape;180;p8"/>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81" name="Google Shape;181;p8"/>
          <p:cNvPicPr preferRelativeResize="0"/>
          <p:nvPr/>
        </p:nvPicPr>
        <p:blipFill rotWithShape="1">
          <a:blip r:embed="rId3">
            <a:alphaModFix/>
          </a:blip>
          <a:srcRect b="0" l="0" r="0" t="0"/>
          <a:stretch/>
        </p:blipFill>
        <p:spPr>
          <a:xfrm>
            <a:off x="4439927" y="2036026"/>
            <a:ext cx="4704072" cy="2352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85" name="Shape 185"/>
        <p:cNvGrpSpPr/>
        <p:nvPr/>
      </p:nvGrpSpPr>
      <p:grpSpPr>
        <a:xfrm>
          <a:off x="0" y="0"/>
          <a:ext cx="0" cy="0"/>
          <a:chOff x="0" y="0"/>
          <a:chExt cx="0" cy="0"/>
        </a:xfrm>
      </p:grpSpPr>
      <p:sp>
        <p:nvSpPr>
          <p:cNvPr id="186" name="Google Shape;186;p9"/>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txBox="1"/>
          <p:nvPr>
            <p:ph type="title"/>
          </p:nvPr>
        </p:nvSpPr>
        <p:spPr>
          <a:xfrm>
            <a:off x="540000" y="611919"/>
            <a:ext cx="8064000" cy="477600"/>
          </a:xfrm>
          <a:prstGeom prst="rect">
            <a:avLst/>
          </a:prstGeom>
          <a:noFill/>
          <a:ln>
            <a:noFill/>
          </a:ln>
        </p:spPr>
        <p:txBody>
          <a:bodyPr anchorCtr="0" anchor="t" bIns="54000" lIns="54000" spcFirstLastPara="1" rIns="54000" wrap="square" tIns="54000">
            <a:noAutofit/>
          </a:bodyPr>
          <a:lstStyle/>
          <a:p>
            <a:pPr indent="0" lvl="0" marL="0" rtl="0" algn="ctr">
              <a:lnSpc>
                <a:spcPct val="100000"/>
              </a:lnSpc>
              <a:spcBef>
                <a:spcPts val="0"/>
              </a:spcBef>
              <a:spcAft>
                <a:spcPts val="0"/>
              </a:spcAft>
              <a:buSzPts val="2800"/>
              <a:buNone/>
            </a:pPr>
            <a:r>
              <a:rPr lang="en-GB"/>
              <a:t>The main features that can change your day-to-day</a:t>
            </a:r>
            <a:endParaRPr/>
          </a:p>
        </p:txBody>
      </p:sp>
      <p:sp>
        <p:nvSpPr>
          <p:cNvPr id="188" name="Google Shape;188;p9"/>
          <p:cNvSpPr txBox="1"/>
          <p:nvPr>
            <p:ph idx="4294967295" type="body"/>
          </p:nvPr>
        </p:nvSpPr>
        <p:spPr>
          <a:xfrm>
            <a:off x="945150" y="2036025"/>
            <a:ext cx="3248700" cy="2036700"/>
          </a:xfrm>
          <a:prstGeom prst="rect">
            <a:avLst/>
          </a:prstGeom>
          <a:noFill/>
          <a:ln>
            <a:noFill/>
          </a:ln>
        </p:spPr>
        <p:txBody>
          <a:bodyPr anchorCtr="0" anchor="t" bIns="54000" lIns="54000" spcFirstLastPara="1" rIns="54000" wrap="square" tIns="54000">
            <a:noAutofit/>
          </a:bodyPr>
          <a:lstStyle/>
          <a:p>
            <a:pPr indent="0" lvl="0" marL="0" rtl="0" algn="l">
              <a:lnSpc>
                <a:spcPct val="100000"/>
              </a:lnSpc>
              <a:spcBef>
                <a:spcPts val="0"/>
              </a:spcBef>
              <a:spcAft>
                <a:spcPts val="0"/>
              </a:spcAft>
              <a:buSzPts val="1600"/>
              <a:buNone/>
            </a:pPr>
            <a:r>
              <a:rPr b="1" lang="en-GB" sz="2200">
                <a:solidFill>
                  <a:srgbClr val="0069BF"/>
                </a:solidFill>
              </a:rPr>
              <a:t>Project Management</a:t>
            </a:r>
            <a:endParaRPr b="1" sz="2200">
              <a:solidFill>
                <a:srgbClr val="0069BF"/>
              </a:solidFill>
            </a:endParaRPr>
          </a:p>
          <a:p>
            <a:pPr indent="0" lvl="0" marL="0" rtl="0" algn="l">
              <a:lnSpc>
                <a:spcPct val="100000"/>
              </a:lnSpc>
              <a:spcBef>
                <a:spcPts val="1000"/>
              </a:spcBef>
              <a:spcAft>
                <a:spcPts val="1000"/>
              </a:spcAft>
              <a:buSzPts val="1600"/>
              <a:buNone/>
            </a:pPr>
            <a:r>
              <a:rPr lang="en-GB">
                <a:solidFill>
                  <a:srgbClr val="181A1B"/>
                </a:solidFill>
              </a:rPr>
              <a:t>Set up and keep track of a new project to have clear visibility of your project as a whole, including profitability, estimates, tasks, time slips and expenses.</a:t>
            </a:r>
            <a:endParaRPr>
              <a:solidFill>
                <a:srgbClr val="181A1B"/>
              </a:solidFill>
            </a:endParaRPr>
          </a:p>
        </p:txBody>
      </p:sp>
      <p:sp>
        <p:nvSpPr>
          <p:cNvPr id="189" name="Google Shape;189;p9"/>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90" name="Google Shape;190;p9"/>
          <p:cNvPicPr preferRelativeResize="0"/>
          <p:nvPr/>
        </p:nvPicPr>
        <p:blipFill rotWithShape="1">
          <a:blip r:embed="rId3">
            <a:alphaModFix/>
          </a:blip>
          <a:srcRect b="0" l="0" r="0" t="0"/>
          <a:stretch/>
        </p:blipFill>
        <p:spPr>
          <a:xfrm>
            <a:off x="4863300" y="1688187"/>
            <a:ext cx="3387249" cy="2732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eeAge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